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75" r:id="rId2"/>
    <p:sldId id="622" r:id="rId3"/>
    <p:sldId id="620" r:id="rId4"/>
    <p:sldId id="547" r:id="rId5"/>
    <p:sldId id="618" r:id="rId6"/>
    <p:sldId id="619" r:id="rId7"/>
    <p:sldId id="621" r:id="rId8"/>
    <p:sldId id="566" r:id="rId9"/>
    <p:sldId id="567" r:id="rId10"/>
    <p:sldId id="569" r:id="rId11"/>
    <p:sldId id="570" r:id="rId12"/>
    <p:sldId id="571" r:id="rId13"/>
    <p:sldId id="572" r:id="rId14"/>
    <p:sldId id="573" r:id="rId15"/>
    <p:sldId id="575" r:id="rId16"/>
    <p:sldId id="574" r:id="rId17"/>
    <p:sldId id="576" r:id="rId18"/>
    <p:sldId id="577" r:id="rId19"/>
    <p:sldId id="578" r:id="rId20"/>
    <p:sldId id="579" r:id="rId21"/>
    <p:sldId id="580" r:id="rId22"/>
    <p:sldId id="581" r:id="rId23"/>
    <p:sldId id="582" r:id="rId24"/>
    <p:sldId id="598" r:id="rId25"/>
    <p:sldId id="583" r:id="rId26"/>
    <p:sldId id="586" r:id="rId27"/>
    <p:sldId id="588" r:id="rId28"/>
    <p:sldId id="589" r:id="rId29"/>
    <p:sldId id="590" r:id="rId30"/>
    <p:sldId id="591" r:id="rId31"/>
    <p:sldId id="592" r:id="rId32"/>
    <p:sldId id="593" r:id="rId33"/>
    <p:sldId id="594" r:id="rId34"/>
    <p:sldId id="595" r:id="rId35"/>
    <p:sldId id="596" r:id="rId36"/>
    <p:sldId id="599" r:id="rId37"/>
    <p:sldId id="600" r:id="rId38"/>
    <p:sldId id="601" r:id="rId39"/>
    <p:sldId id="602" r:id="rId40"/>
    <p:sldId id="603" r:id="rId41"/>
    <p:sldId id="604" r:id="rId42"/>
    <p:sldId id="605"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91"/>
    <p:restoredTop sz="94694"/>
  </p:normalViewPr>
  <p:slideViewPr>
    <p:cSldViewPr>
      <p:cViewPr varScale="1">
        <p:scale>
          <a:sx n="112" d="100"/>
          <a:sy n="112" d="100"/>
        </p:scale>
        <p:origin x="1976" y="192"/>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10/9/19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10/9/19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A99C9FDF-A371-3740-95ED-9AE71C1F53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1C352C-F5AF-3F4D-B6D6-9B9058E72472}" type="slidenum">
              <a:rPr lang="en-US" altLang="en-US" sz="1200">
                <a:latin typeface="Calibri" panose="020F0502020204030204" pitchFamily="34" charset="0"/>
              </a:rPr>
              <a:pPr/>
              <a:t>12</a:t>
            </a:fld>
            <a:endParaRPr lang="en-US" altLang="en-US" sz="1200">
              <a:latin typeface="Calibri" panose="020F0502020204030204" pitchFamily="34" charset="0"/>
            </a:endParaRPr>
          </a:p>
        </p:txBody>
      </p:sp>
      <p:sp>
        <p:nvSpPr>
          <p:cNvPr id="24578" name="Rectangle 2">
            <a:extLst>
              <a:ext uri="{FF2B5EF4-FFF2-40B4-BE49-F238E27FC236}">
                <a16:creationId xmlns:a16="http://schemas.microsoft.com/office/drawing/2014/main" id="{5ADFA9F4-1C6B-F245-B774-ED45B93DBB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A4AF9A0D-6FA0-9846-B6AA-36F3D2384D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4-12 </a:t>
            </a:r>
            <a:r>
              <a:rPr lang="en-US" altLang="en-US"/>
              <a:t>The F</a:t>
            </a:r>
            <a:r>
              <a:rPr lang="en-US" altLang="en-US" baseline="30000"/>
              <a:t>1</a:t>
            </a:r>
            <a:r>
              <a:rPr lang="en-US" altLang="en-US"/>
              <a:t> and F</a:t>
            </a:r>
            <a:r>
              <a:rPr lang="en-US" altLang="en-US" baseline="30000"/>
              <a:t>2</a:t>
            </a:r>
            <a:r>
              <a:rPr lang="en-US" altLang="en-US"/>
              <a:t> results of T. H. Morgan</a:t>
            </a:r>
            <a:r>
              <a:rPr lang="ja-JP" altLang="en-US"/>
              <a:t>’</a:t>
            </a:r>
            <a:r>
              <a:rPr lang="en-US" altLang="ja-JP"/>
              <a:t>s reciprocal crosses involving the X-linked white mutation in Drosophila melanogaster. The actual data are shown in parentheses. The photographs show white eye and the brick-red wild-type eye color.</a:t>
            </a:r>
            <a:endParaRPr lang="it-IT" altLang="en-US"/>
          </a:p>
        </p:txBody>
      </p:sp>
    </p:spTree>
    <p:extLst>
      <p:ext uri="{BB962C8B-B14F-4D97-AF65-F5344CB8AC3E}">
        <p14:creationId xmlns:p14="http://schemas.microsoft.com/office/powerpoint/2010/main" val="2308363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983A692-3ABF-F04F-81FF-A121D8E30A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77588813-4D74-3940-BC95-7D3CEE2A7E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39" name="Slide Number Placeholder 3">
            <a:extLst>
              <a:ext uri="{FF2B5EF4-FFF2-40B4-BE49-F238E27FC236}">
                <a16:creationId xmlns:a16="http://schemas.microsoft.com/office/drawing/2014/main" id="{8256BFFC-DCAE-374E-B7BD-1100A55E62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4E0B0DD-F283-704A-89F7-CAFAE8B7EB59}"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95892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F162B25B-8453-DB41-ADEE-FD4A8EE963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C9DF986B-115B-9344-9D85-98737B4E18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5059" name="Slide Number Placeholder 3">
            <a:extLst>
              <a:ext uri="{FF2B5EF4-FFF2-40B4-BE49-F238E27FC236}">
                <a16:creationId xmlns:a16="http://schemas.microsoft.com/office/drawing/2014/main" id="{9D296BCE-EEA9-FF44-B396-B8B46A839A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6D365F-B3E2-9D42-BF94-1570386E91FF}" type="slidenum">
              <a:rPr lang="en-US" altLang="en-US" smtClean="0"/>
              <a:pPr>
                <a:spcBef>
                  <a:spcPct val="0"/>
                </a:spcBef>
              </a:pPr>
              <a:t>32</a:t>
            </a:fld>
            <a:endParaRPr lang="en-US" altLang="en-US"/>
          </a:p>
        </p:txBody>
      </p:sp>
    </p:spTree>
    <p:extLst>
      <p:ext uri="{BB962C8B-B14F-4D97-AF65-F5344CB8AC3E}">
        <p14:creationId xmlns:p14="http://schemas.microsoft.com/office/powerpoint/2010/main" val="374612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D4C9369-8AD6-C840-9029-C189845DB7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BBBC531D-6330-ED4D-895C-432D880F1A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7" name="Slide Number Placeholder 3">
            <a:extLst>
              <a:ext uri="{FF2B5EF4-FFF2-40B4-BE49-F238E27FC236}">
                <a16:creationId xmlns:a16="http://schemas.microsoft.com/office/drawing/2014/main" id="{BAF74BF1-04C9-1942-9800-558D77425A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F14E29-8E14-CF4E-B244-166A94AEB17A}" type="slidenum">
              <a:rPr lang="en-US" altLang="en-US" smtClean="0"/>
              <a:pPr>
                <a:spcBef>
                  <a:spcPct val="0"/>
                </a:spcBef>
              </a:pPr>
              <a:t>33</a:t>
            </a:fld>
            <a:endParaRPr lang="en-US" altLang="en-US"/>
          </a:p>
        </p:txBody>
      </p:sp>
    </p:spTree>
    <p:extLst>
      <p:ext uri="{BB962C8B-B14F-4D97-AF65-F5344CB8AC3E}">
        <p14:creationId xmlns:p14="http://schemas.microsoft.com/office/powerpoint/2010/main" val="155821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5CBFA852-2501-344C-BCEA-3B8CA0BCD9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9AC1AC75-826F-0D49-94A8-8EFCE2BC31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5" name="Slide Number Placeholder 3">
            <a:extLst>
              <a:ext uri="{FF2B5EF4-FFF2-40B4-BE49-F238E27FC236}">
                <a16:creationId xmlns:a16="http://schemas.microsoft.com/office/drawing/2014/main" id="{928209F4-1A07-A243-8B56-A75AC99253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A1A086-ED66-A148-9E05-3A092D7F1E57}" type="slidenum">
              <a:rPr lang="en-US" altLang="en-US" smtClean="0"/>
              <a:pPr>
                <a:spcBef>
                  <a:spcPct val="0"/>
                </a:spcBef>
              </a:pPr>
              <a:t>34</a:t>
            </a:fld>
            <a:endParaRPr lang="en-US" altLang="en-US"/>
          </a:p>
        </p:txBody>
      </p:sp>
    </p:spTree>
    <p:extLst>
      <p:ext uri="{BB962C8B-B14F-4D97-AF65-F5344CB8AC3E}">
        <p14:creationId xmlns:p14="http://schemas.microsoft.com/office/powerpoint/2010/main" val="10999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F7B17461-9A38-3142-8866-864B95798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7F50DA42-C3B7-9144-998F-3FF5C0CB28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3" name="Slide Number Placeholder 3">
            <a:extLst>
              <a:ext uri="{FF2B5EF4-FFF2-40B4-BE49-F238E27FC236}">
                <a16:creationId xmlns:a16="http://schemas.microsoft.com/office/drawing/2014/main" id="{E80FBCEC-666C-4840-AEF7-C63B4EA4B8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9080D99-A0EB-434C-8826-DAD4BF76CCFB}" type="slidenum">
              <a:rPr lang="en-US" altLang="en-US" smtClean="0"/>
              <a:pPr>
                <a:spcBef>
                  <a:spcPct val="0"/>
                </a:spcBef>
              </a:pPr>
              <a:t>35</a:t>
            </a:fld>
            <a:endParaRPr lang="en-US" altLang="en-US"/>
          </a:p>
        </p:txBody>
      </p:sp>
    </p:spTree>
    <p:extLst>
      <p:ext uri="{BB962C8B-B14F-4D97-AF65-F5344CB8AC3E}">
        <p14:creationId xmlns:p14="http://schemas.microsoft.com/office/powerpoint/2010/main" val="109258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4E2FD7AA-BE04-4F4C-ADDD-8135A6877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87DEDCC5-2425-9446-80E2-50564EA6E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5" name="Slide Number Placeholder 3">
            <a:extLst>
              <a:ext uri="{FF2B5EF4-FFF2-40B4-BE49-F238E27FC236}">
                <a16:creationId xmlns:a16="http://schemas.microsoft.com/office/drawing/2014/main" id="{B3D9BE93-4C1E-8548-8DE2-2B3213F506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7C1D13-38B8-E54B-A127-D4B01A88284E}" type="slidenum">
              <a:rPr lang="en-US" altLang="en-US" smtClean="0"/>
              <a:pPr>
                <a:spcBef>
                  <a:spcPct val="0"/>
                </a:spcBef>
              </a:pPr>
              <a:t>37</a:t>
            </a:fld>
            <a:endParaRPr lang="en-US" altLang="en-US"/>
          </a:p>
        </p:txBody>
      </p:sp>
    </p:spTree>
    <p:extLst>
      <p:ext uri="{BB962C8B-B14F-4D97-AF65-F5344CB8AC3E}">
        <p14:creationId xmlns:p14="http://schemas.microsoft.com/office/powerpoint/2010/main" val="400780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F7806255-4F49-4245-A84E-7D03DEA105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BBCA7F84-6E4B-0345-9CA3-D5FC0EBEA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3" name="Slide Number Placeholder 3">
            <a:extLst>
              <a:ext uri="{FF2B5EF4-FFF2-40B4-BE49-F238E27FC236}">
                <a16:creationId xmlns:a16="http://schemas.microsoft.com/office/drawing/2014/main" id="{E2D21B7B-AA7B-0346-A015-7E48E41BDA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E339BD-B392-E641-9DF4-63A2678CEEE4}" type="slidenum">
              <a:rPr lang="en-US" altLang="en-US" smtClean="0"/>
              <a:pPr>
                <a:spcBef>
                  <a:spcPct val="0"/>
                </a:spcBef>
              </a:pPr>
              <a:t>38</a:t>
            </a:fld>
            <a:endParaRPr lang="en-US" altLang="en-US"/>
          </a:p>
        </p:txBody>
      </p:sp>
    </p:spTree>
    <p:extLst>
      <p:ext uri="{BB962C8B-B14F-4D97-AF65-F5344CB8AC3E}">
        <p14:creationId xmlns:p14="http://schemas.microsoft.com/office/powerpoint/2010/main" val="405592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FEE8E5F4-09FD-BE4A-8C30-8634048581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5C8CC2F4-AD26-4C4E-B116-F358305D1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1" name="Slide Number Placeholder 3">
            <a:extLst>
              <a:ext uri="{FF2B5EF4-FFF2-40B4-BE49-F238E27FC236}">
                <a16:creationId xmlns:a16="http://schemas.microsoft.com/office/drawing/2014/main" id="{AC027D65-A28D-1D40-864B-A29333950B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8036F8-41C0-B941-AFA4-868572976836}" type="slidenum">
              <a:rPr lang="en-US" altLang="en-US" smtClean="0"/>
              <a:pPr>
                <a:spcBef>
                  <a:spcPct val="0"/>
                </a:spcBef>
              </a:pPr>
              <a:t>39</a:t>
            </a:fld>
            <a:endParaRPr lang="en-US" altLang="en-US"/>
          </a:p>
        </p:txBody>
      </p:sp>
    </p:spTree>
    <p:extLst>
      <p:ext uri="{BB962C8B-B14F-4D97-AF65-F5344CB8AC3E}">
        <p14:creationId xmlns:p14="http://schemas.microsoft.com/office/powerpoint/2010/main" val="190780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1C238B76-4857-D948-BA2D-151010848C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4A401E1C-FCBF-9843-BF08-8D1D1DB227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3" name="Slide Number Placeholder 3">
            <a:extLst>
              <a:ext uri="{FF2B5EF4-FFF2-40B4-BE49-F238E27FC236}">
                <a16:creationId xmlns:a16="http://schemas.microsoft.com/office/drawing/2014/main" id="{5D035F4A-6D46-F542-820E-99D0554FE6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34D8F-7E37-664B-944C-B6D2A0D7A501}" type="slidenum">
              <a:rPr lang="en-US" altLang="en-US" smtClean="0"/>
              <a:pPr>
                <a:spcBef>
                  <a:spcPct val="0"/>
                </a:spcBef>
              </a:pPr>
              <a:t>41</a:t>
            </a:fld>
            <a:endParaRPr lang="en-US" altLang="en-US"/>
          </a:p>
        </p:txBody>
      </p:sp>
    </p:spTree>
    <p:extLst>
      <p:ext uri="{BB962C8B-B14F-4D97-AF65-F5344CB8AC3E}">
        <p14:creationId xmlns:p14="http://schemas.microsoft.com/office/powerpoint/2010/main" val="219269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499CA2C-1668-5443-AA59-25ADB2F343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7B0FB7-51F1-294C-88F1-9A9605ECEF17}" type="slidenum">
              <a:rPr lang="en-US" altLang="en-US" sz="1200">
                <a:latin typeface="Calibri" panose="020F0502020204030204" pitchFamily="34" charset="0"/>
              </a:rPr>
              <a:pPr/>
              <a:t>14</a:t>
            </a:fld>
            <a:endParaRPr lang="en-US" altLang="en-US" sz="1200">
              <a:latin typeface="Calibri" panose="020F0502020204030204" pitchFamily="34" charset="0"/>
            </a:endParaRPr>
          </a:p>
        </p:txBody>
      </p:sp>
      <p:sp>
        <p:nvSpPr>
          <p:cNvPr id="27650" name="Rectangle 2">
            <a:extLst>
              <a:ext uri="{FF2B5EF4-FFF2-40B4-BE49-F238E27FC236}">
                <a16:creationId xmlns:a16="http://schemas.microsoft.com/office/drawing/2014/main" id="{6951AAC2-2210-134C-88B4-3E1EA76575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043DA8F4-2D02-6E47-959E-670AF7E6B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4-13 </a:t>
            </a:r>
            <a:r>
              <a:rPr lang="en-US" altLang="en-US"/>
              <a:t>The chromosomal explanation of the results of the X-linked crosses shown in Figure 4–11.</a:t>
            </a:r>
            <a:endParaRPr lang="it-IT" altLang="en-US"/>
          </a:p>
        </p:txBody>
      </p:sp>
    </p:spTree>
    <p:extLst>
      <p:ext uri="{BB962C8B-B14F-4D97-AF65-F5344CB8AC3E}">
        <p14:creationId xmlns:p14="http://schemas.microsoft.com/office/powerpoint/2010/main" val="211896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BCD70854-0001-E74F-BD9E-D82C73E97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CA5EC2-7E57-F44A-BC13-6D73D03400E9}" type="slidenum">
              <a:rPr lang="en-US" altLang="en-US" sz="1200">
                <a:latin typeface="Calibri" panose="020F0502020204030204" pitchFamily="34" charset="0"/>
              </a:rPr>
              <a:pPr/>
              <a:t>15</a:t>
            </a:fld>
            <a:endParaRPr lang="en-US" altLang="en-US" sz="1200">
              <a:latin typeface="Calibri" panose="020F0502020204030204" pitchFamily="34" charset="0"/>
            </a:endParaRPr>
          </a:p>
        </p:txBody>
      </p:sp>
      <p:sp>
        <p:nvSpPr>
          <p:cNvPr id="29698" name="Rectangle 2">
            <a:extLst>
              <a:ext uri="{FF2B5EF4-FFF2-40B4-BE49-F238E27FC236}">
                <a16:creationId xmlns:a16="http://schemas.microsoft.com/office/drawing/2014/main" id="{A734C0E3-1258-D84E-A113-F0A5068822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B448F6D6-51AE-9744-B330-286A01223C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4-13 </a:t>
            </a:r>
            <a:r>
              <a:rPr lang="en-US" altLang="en-US"/>
              <a:t>The chromosomal explanation of the results of the X-linked crosses shown in Figure 4–11.</a:t>
            </a:r>
            <a:endParaRPr lang="it-IT" altLang="en-US"/>
          </a:p>
        </p:txBody>
      </p:sp>
    </p:spTree>
    <p:extLst>
      <p:ext uri="{BB962C8B-B14F-4D97-AF65-F5344CB8AC3E}">
        <p14:creationId xmlns:p14="http://schemas.microsoft.com/office/powerpoint/2010/main" val="33346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209EC1D6-806F-A146-8809-F826B526B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086104E-A2E8-FA4A-9686-CEADFEAE25C2}" type="slidenum">
              <a:rPr lang="en-US" altLang="en-US" smtClean="0"/>
              <a:pPr>
                <a:spcBef>
                  <a:spcPct val="0"/>
                </a:spcBef>
              </a:pPr>
              <a:t>18</a:t>
            </a:fld>
            <a:endParaRPr lang="en-US" altLang="en-US"/>
          </a:p>
        </p:txBody>
      </p:sp>
      <p:sp>
        <p:nvSpPr>
          <p:cNvPr id="23554" name="Rectangle 2">
            <a:extLst>
              <a:ext uri="{FF2B5EF4-FFF2-40B4-BE49-F238E27FC236}">
                <a16:creationId xmlns:a16="http://schemas.microsoft.com/office/drawing/2014/main" id="{EF77908E-A18D-BB42-A0B3-2ED283E2E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568626A6-CBFD-E347-BAC8-3A9EB094DF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4-1 </a:t>
            </a:r>
            <a:r>
              <a:rPr lang="en-US" altLang="en-US"/>
              <a:t>Incomplete dominance shown in the flower color of snapdragons.</a:t>
            </a:r>
            <a:endParaRPr lang="it-IT" altLang="en-US"/>
          </a:p>
        </p:txBody>
      </p:sp>
    </p:spTree>
    <p:extLst>
      <p:ext uri="{BB962C8B-B14F-4D97-AF65-F5344CB8AC3E}">
        <p14:creationId xmlns:p14="http://schemas.microsoft.com/office/powerpoint/2010/main" val="94506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F7ABC7B7-1ACB-194B-BE8F-980AAB697C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1D8B5828-EA71-C847-AE48-3ABCE9C617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5" name="Slide Number Placeholder 3">
            <a:extLst>
              <a:ext uri="{FF2B5EF4-FFF2-40B4-BE49-F238E27FC236}">
                <a16:creationId xmlns:a16="http://schemas.microsoft.com/office/drawing/2014/main" id="{079789FB-C44D-B144-88FC-02C4F2C925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6658C6-7E15-3B4D-8B3F-F455AAE259D3}"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66746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79799CCA-B50D-7248-871E-C721F79464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70D3D5B7-280E-6E47-8F78-78D7B1DA95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0723" name="Slide Number Placeholder 3">
            <a:extLst>
              <a:ext uri="{FF2B5EF4-FFF2-40B4-BE49-F238E27FC236}">
                <a16:creationId xmlns:a16="http://schemas.microsoft.com/office/drawing/2014/main" id="{8B946AE0-6268-4345-AF42-A913E81350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9A8E2E-A208-DF4C-BA83-E5869E184955}" type="slidenum">
              <a:rPr lang="en-US" altLang="en-US" smtClean="0"/>
              <a:pPr>
                <a:spcBef>
                  <a:spcPct val="0"/>
                </a:spcBef>
              </a:pPr>
              <a:t>23</a:t>
            </a:fld>
            <a:endParaRPr lang="en-US" altLang="en-US"/>
          </a:p>
        </p:txBody>
      </p:sp>
    </p:spTree>
    <p:extLst>
      <p:ext uri="{BB962C8B-B14F-4D97-AF65-F5344CB8AC3E}">
        <p14:creationId xmlns:p14="http://schemas.microsoft.com/office/powerpoint/2010/main" val="343110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F25CF71-F6F9-6F4F-9472-48349777BB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B86F180B-2B69-054D-8414-5CFC7B3848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5" name="Slide Number Placeholder 3">
            <a:extLst>
              <a:ext uri="{FF2B5EF4-FFF2-40B4-BE49-F238E27FC236}">
                <a16:creationId xmlns:a16="http://schemas.microsoft.com/office/drawing/2014/main" id="{A0C1BD86-F1C2-974F-A3FD-40EEFE9AAC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BF0927C-B00A-FF43-A52C-7711AE181E85}" type="slidenum">
              <a:rPr lang="en-US" altLang="en-US" smtClean="0"/>
              <a:pPr>
                <a:spcBef>
                  <a:spcPct val="0"/>
                </a:spcBef>
              </a:pPr>
              <a:t>25</a:t>
            </a:fld>
            <a:endParaRPr lang="en-US" altLang="en-US"/>
          </a:p>
        </p:txBody>
      </p:sp>
    </p:spTree>
    <p:extLst>
      <p:ext uri="{BB962C8B-B14F-4D97-AF65-F5344CB8AC3E}">
        <p14:creationId xmlns:p14="http://schemas.microsoft.com/office/powerpoint/2010/main" val="49412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FA0E6947-F7CC-A547-9BF3-859E87DAE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BBDD3FA8-B3C2-7C4F-B941-D4F765A977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5843" name="Slide Number Placeholder 3">
            <a:extLst>
              <a:ext uri="{FF2B5EF4-FFF2-40B4-BE49-F238E27FC236}">
                <a16:creationId xmlns:a16="http://schemas.microsoft.com/office/drawing/2014/main" id="{E71C789F-655F-B244-ABCD-76F34DF85D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7BBE1D9-95DD-B04D-AC72-0555C87EF80C}"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74890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660C9C4-CD6C-5942-B914-91ED6F811A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6EF22C3E-4273-2B41-B980-F0EC8F50E3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1" name="Slide Number Placeholder 3">
            <a:extLst>
              <a:ext uri="{FF2B5EF4-FFF2-40B4-BE49-F238E27FC236}">
                <a16:creationId xmlns:a16="http://schemas.microsoft.com/office/drawing/2014/main" id="{9560AA0E-FE53-F743-92CA-64993CD778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7FBC78-0727-D944-AD24-7C31CEA02B2E}"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83660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10/9/19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10/9/19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10/9/19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10/9/19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10/9/19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10/9/19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10/9/19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10/9/19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10/9/19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10/9/19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10/9/19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10/9/19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obelprize.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nobelprize.org/educational/medicine/bloodtypinggam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16</a:t>
            </a:r>
            <a:br>
              <a:rPr lang="en-US" altLang="en-US" dirty="0"/>
            </a:br>
            <a:r>
              <a:rPr lang="en-US" altLang="en-US" dirty="0">
                <a:ea typeface="MS PGothic"/>
              </a:rPr>
              <a:t>October 9,2019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marL="457200" lvl="1" indent="0">
              <a:buNone/>
              <a:defRPr/>
            </a:pPr>
            <a:r>
              <a:rPr lang="en-US" dirty="0">
                <a:ea typeface="MS PGothic" charset="0"/>
              </a:rPr>
              <a:t>Exam 2 Next Monday. </a:t>
            </a:r>
          </a:p>
          <a:p>
            <a:pPr marL="457200" lvl="1" indent="0">
              <a:buNone/>
              <a:defRPr/>
            </a:pPr>
            <a:r>
              <a:rPr lang="en-US" dirty="0">
                <a:ea typeface="MS PGothic" charset="0"/>
              </a:rPr>
              <a:t>Problem set(s) posted later today.</a:t>
            </a:r>
          </a:p>
          <a:p>
            <a:pPr marL="457200" lvl="1" indent="0">
              <a:buNone/>
              <a:defRPr/>
            </a:pPr>
            <a:r>
              <a:rPr lang="en-US" dirty="0">
                <a:ea typeface="MS PGothic" charset="0"/>
              </a:rPr>
              <a:t>Lab 3-4 due in lab Thursday---adopt a </a:t>
            </a:r>
            <a:r>
              <a:rPr lang="en-US" i="1" dirty="0">
                <a:ea typeface="MS PGothic" charset="0"/>
              </a:rPr>
              <a:t>Drosophila</a:t>
            </a:r>
            <a:r>
              <a:rPr lang="en-US" dirty="0">
                <a:ea typeface="MS PGothic" charset="0"/>
              </a:rPr>
              <a:t> culture/X-linkage begins in lab Thursday.</a:t>
            </a:r>
          </a:p>
          <a:p>
            <a:pPr marL="457200" lvl="1" indent="0">
              <a:buNone/>
              <a:defRPr/>
            </a:pPr>
            <a:r>
              <a:rPr lang="en-US" dirty="0">
                <a:ea typeface="MS PGothic" charset="0"/>
              </a:rPr>
              <a:t>Topics list---Friday.</a:t>
            </a:r>
          </a:p>
          <a:p>
            <a:pPr marL="457200" lvl="1" indent="0">
              <a:buNone/>
              <a:defRPr/>
            </a:pPr>
            <a:r>
              <a:rPr lang="en-US" dirty="0">
                <a:ea typeface="MS PGothic" charset="0"/>
              </a:rPr>
              <a:t>	Busy times!  Please make time to see me if you are having trouble keeping up.  There is much assistance set up for your success!  But YOU have to tap into it. </a:t>
            </a:r>
          </a:p>
          <a:p>
            <a:pPr marL="457200" lvl="1" indent="0">
              <a:buNone/>
              <a:defRPr/>
            </a:pPr>
            <a:r>
              <a:rPr lang="en-US" dirty="0">
                <a:ea typeface="MS PGothic" charset="0"/>
              </a:rPr>
              <a:t>After exam 2---I rarely see major turn-arounds in struggling students.  Please plan for success!</a:t>
            </a:r>
          </a:p>
          <a:p>
            <a:pPr marL="457200" lvl="1" indent="0">
              <a:buNone/>
              <a:defRPr/>
            </a:pPr>
            <a:r>
              <a:rPr lang="en-US" dirty="0">
                <a:ea typeface="MS PGothic" charset="0"/>
              </a:rPr>
              <a:t> </a:t>
            </a: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8B766B23-96EE-174D-9BB0-21232386D022}"/>
              </a:ext>
            </a:extLst>
          </p:cNvPr>
          <p:cNvSpPr>
            <a:spLocks noGrp="1"/>
          </p:cNvSpPr>
          <p:nvPr>
            <p:ph type="title"/>
          </p:nvPr>
        </p:nvSpPr>
        <p:spPr/>
        <p:txBody>
          <a:bodyPr/>
          <a:lstStyle/>
          <a:p>
            <a:r>
              <a:rPr lang="en-US" altLang="en-US"/>
              <a:t>X-linked traits	</a:t>
            </a:r>
          </a:p>
        </p:txBody>
      </p:sp>
      <p:sp>
        <p:nvSpPr>
          <p:cNvPr id="21506" name="Content Placeholder 2">
            <a:extLst>
              <a:ext uri="{FF2B5EF4-FFF2-40B4-BE49-F238E27FC236}">
                <a16:creationId xmlns:a16="http://schemas.microsoft.com/office/drawing/2014/main" id="{E81E332D-4BD7-F84E-9A72-86517387E8D7}"/>
              </a:ext>
            </a:extLst>
          </p:cNvPr>
          <p:cNvSpPr>
            <a:spLocks noGrp="1"/>
          </p:cNvSpPr>
          <p:nvPr>
            <p:ph idx="1"/>
          </p:nvPr>
        </p:nvSpPr>
        <p:spPr>
          <a:xfrm>
            <a:off x="457200" y="1600200"/>
            <a:ext cx="8153400" cy="5105400"/>
          </a:xfrm>
        </p:spPr>
        <p:txBody>
          <a:bodyPr/>
          <a:lstStyle/>
          <a:p>
            <a:r>
              <a:rPr lang="en-US" altLang="en-US" dirty="0"/>
              <a:t>Much more common than Y-linked traits (many more genes on X)</a:t>
            </a:r>
          </a:p>
          <a:p>
            <a:r>
              <a:rPr lang="en-US" altLang="en-US" dirty="0"/>
              <a:t>First recognized in </a:t>
            </a:r>
            <a:r>
              <a:rPr lang="en-US" altLang="en-US" i="1" dirty="0"/>
              <a:t>Drosophila</a:t>
            </a:r>
            <a:r>
              <a:rPr lang="en-US" altLang="en-US" dirty="0"/>
              <a:t> by </a:t>
            </a:r>
            <a:r>
              <a:rPr lang="en-US" altLang="en-US" b="1" dirty="0"/>
              <a:t>Thomas Morgan</a:t>
            </a:r>
          </a:p>
          <a:p>
            <a:pPr lvl="1"/>
            <a:r>
              <a:rPr lang="en-US" altLang="en-US" dirty="0"/>
              <a:t>Noted different outcomes in reciprocal crosses (different out comes, </a:t>
            </a:r>
            <a:r>
              <a:rPr lang="en-US" altLang="en-US" dirty="0" err="1"/>
              <a:t>swithing</a:t>
            </a:r>
            <a:r>
              <a:rPr lang="en-US" altLang="en-US" dirty="0"/>
              <a:t> the male and female parents with respect to traits.  </a:t>
            </a:r>
          </a:p>
          <a:p>
            <a:pPr lvl="1"/>
            <a:r>
              <a:rPr lang="en-US" altLang="en-US" dirty="0"/>
              <a:t>Noted that the white eye trait was inherited in a sex-linked way---concluded that the white mutation was in a gene on the </a:t>
            </a:r>
            <a:r>
              <a:rPr lang="en-US" altLang="en-US" u="sng" dirty="0"/>
              <a:t> X-chromosome</a:t>
            </a:r>
          </a:p>
        </p:txBody>
      </p:sp>
    </p:spTree>
    <p:extLst>
      <p:ext uri="{BB962C8B-B14F-4D97-AF65-F5344CB8AC3E}">
        <p14:creationId xmlns:p14="http://schemas.microsoft.com/office/powerpoint/2010/main" val="78115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60482D89-46D5-124D-B31B-B4A3922C1760}"/>
              </a:ext>
            </a:extLst>
          </p:cNvPr>
          <p:cNvSpPr>
            <a:spLocks noGrp="1"/>
          </p:cNvSpPr>
          <p:nvPr>
            <p:ph type="title"/>
          </p:nvPr>
        </p:nvSpPr>
        <p:spPr/>
        <p:txBody>
          <a:bodyPr/>
          <a:lstStyle/>
          <a:p>
            <a:endParaRPr lang="en-US" altLang="en-US"/>
          </a:p>
        </p:txBody>
      </p:sp>
      <p:sp>
        <p:nvSpPr>
          <p:cNvPr id="22530" name="Content Placeholder 2">
            <a:extLst>
              <a:ext uri="{FF2B5EF4-FFF2-40B4-BE49-F238E27FC236}">
                <a16:creationId xmlns:a16="http://schemas.microsoft.com/office/drawing/2014/main" id="{E4E33665-937F-7A48-B7EF-58267C4217ED}"/>
              </a:ext>
            </a:extLst>
          </p:cNvPr>
          <p:cNvSpPr>
            <a:spLocks noGrp="1"/>
          </p:cNvSpPr>
          <p:nvPr>
            <p:ph idx="1"/>
          </p:nvPr>
        </p:nvSpPr>
        <p:spPr/>
        <p:txBody>
          <a:bodyPr/>
          <a:lstStyle/>
          <a:p>
            <a:pPr>
              <a:lnSpc>
                <a:spcPct val="90000"/>
              </a:lnSpc>
            </a:pPr>
            <a:r>
              <a:rPr lang="en-US" altLang="en-US" sz="3000" dirty="0"/>
              <a:t>To study, you must track both the trait and the sex of the organism showing the trait.</a:t>
            </a:r>
          </a:p>
          <a:p>
            <a:pPr>
              <a:lnSpc>
                <a:spcPct val="90000"/>
              </a:lnSpc>
            </a:pPr>
            <a:endParaRPr lang="en-US" altLang="en-US" sz="3000" dirty="0"/>
          </a:p>
          <a:p>
            <a:pPr>
              <a:lnSpc>
                <a:spcPct val="90000"/>
              </a:lnSpc>
            </a:pPr>
            <a:r>
              <a:rPr lang="en-US" altLang="en-US" sz="3000" dirty="0"/>
              <a:t>Let’s review </a:t>
            </a:r>
            <a:r>
              <a:rPr lang="en-US" altLang="en-US" sz="3000" i="1" dirty="0"/>
              <a:t>Drosophila</a:t>
            </a:r>
            <a:r>
              <a:rPr lang="en-US" altLang="en-US" sz="3000" dirty="0"/>
              <a:t> eye color.  White eyes is a recessive trait. The dominant color is red.</a:t>
            </a:r>
          </a:p>
          <a:p>
            <a:pPr>
              <a:lnSpc>
                <a:spcPct val="90000"/>
              </a:lnSpc>
            </a:pPr>
            <a:endParaRPr lang="en-US" altLang="en-US" sz="3000" dirty="0"/>
          </a:p>
          <a:p>
            <a:pPr>
              <a:lnSpc>
                <a:spcPct val="90000"/>
              </a:lnSpc>
            </a:pPr>
            <a:r>
              <a:rPr lang="en-US" altLang="en-US" sz="3000" dirty="0"/>
              <a:t>The inheritance of white eyes looks different from the autosomal recessive traits we’ve seen so far---</a:t>
            </a:r>
            <a:r>
              <a:rPr lang="en-US" altLang="en-US" sz="3000" u="sng" dirty="0"/>
              <a:t>depending on how the cross is setup AND if you pay attention to the sex of the offspring.</a:t>
            </a:r>
            <a:endParaRPr lang="en-US" altLang="en-US" sz="3000" dirty="0"/>
          </a:p>
        </p:txBody>
      </p:sp>
    </p:spTree>
    <p:extLst>
      <p:ext uri="{BB962C8B-B14F-4D97-AF65-F5344CB8AC3E}">
        <p14:creationId xmlns:p14="http://schemas.microsoft.com/office/powerpoint/2010/main" val="262821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6">
            <a:extLst>
              <a:ext uri="{FF2B5EF4-FFF2-40B4-BE49-F238E27FC236}">
                <a16:creationId xmlns:a16="http://schemas.microsoft.com/office/drawing/2014/main" id="{B8788596-66AC-684E-A48B-D9E8350EB8F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solidFill>
                  <a:srgbClr val="D53D21"/>
                </a:solidFill>
              </a:rPr>
              <a:t>Figure 4.12</a:t>
            </a:r>
          </a:p>
        </p:txBody>
      </p:sp>
      <p:pic>
        <p:nvPicPr>
          <p:cNvPr id="23554" name="Picture 12">
            <a:extLst>
              <a:ext uri="{FF2B5EF4-FFF2-40B4-BE49-F238E27FC236}">
                <a16:creationId xmlns:a16="http://schemas.microsoft.com/office/drawing/2014/main" id="{FDCB8B89-2549-5E45-8A7D-0704559FAF6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0638" y="339725"/>
            <a:ext cx="40211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a:extLst>
              <a:ext uri="{FF2B5EF4-FFF2-40B4-BE49-F238E27FC236}">
                <a16:creationId xmlns:a16="http://schemas.microsoft.com/office/drawing/2014/main" id="{81588908-7744-4E46-B9C7-1F31B01495B2}"/>
              </a:ext>
            </a:extLst>
          </p:cNvPr>
          <p:cNvSpPr txBox="1">
            <a:spLocks noChangeArrowheads="1"/>
          </p:cNvSpPr>
          <p:nvPr/>
        </p:nvSpPr>
        <p:spPr bwMode="auto">
          <a:xfrm>
            <a:off x="152400" y="6096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t>Unlike Mendel, Morgan noted differences in reciprocal crosses</a:t>
            </a:r>
          </a:p>
        </p:txBody>
      </p:sp>
      <p:cxnSp>
        <p:nvCxnSpPr>
          <p:cNvPr id="6" name="Straight Arrow Connector 5">
            <a:extLst>
              <a:ext uri="{FF2B5EF4-FFF2-40B4-BE49-F238E27FC236}">
                <a16:creationId xmlns:a16="http://schemas.microsoft.com/office/drawing/2014/main" id="{C7920C1F-A1FF-4643-BE58-7AB477647334}"/>
              </a:ext>
            </a:extLst>
          </p:cNvPr>
          <p:cNvCxnSpPr/>
          <p:nvPr/>
        </p:nvCxnSpPr>
        <p:spPr>
          <a:xfrm>
            <a:off x="2027238" y="1027113"/>
            <a:ext cx="4873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AEE3A0F-C623-1745-A93D-36296D53D7D0}"/>
              </a:ext>
            </a:extLst>
          </p:cNvPr>
          <p:cNvCxnSpPr>
            <a:stCxn id="23558" idx="3"/>
          </p:cNvCxnSpPr>
          <p:nvPr/>
        </p:nvCxnSpPr>
        <p:spPr>
          <a:xfrm>
            <a:off x="2063750" y="3640138"/>
            <a:ext cx="450850" cy="2460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8" name="TextBox 1">
            <a:extLst>
              <a:ext uri="{FF2B5EF4-FFF2-40B4-BE49-F238E27FC236}">
                <a16:creationId xmlns:a16="http://schemas.microsoft.com/office/drawing/2014/main" id="{37793DA1-7F2D-3E43-85C5-BAFAD8A47905}"/>
              </a:ext>
            </a:extLst>
          </p:cNvPr>
          <p:cNvSpPr txBox="1">
            <a:spLocks noChangeArrowheads="1"/>
          </p:cNvSpPr>
          <p:nvPr/>
        </p:nvSpPr>
        <p:spPr bwMode="auto">
          <a:xfrm>
            <a:off x="0" y="3317875"/>
            <a:ext cx="206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highlight>
                  <a:srgbClr val="FFFF00"/>
                </a:highlight>
                <a:latin typeface="Calibri" panose="020F0502020204030204" pitchFamily="34" charset="0"/>
              </a:rPr>
              <a:t>3:1 but only males have white eyes</a:t>
            </a:r>
          </a:p>
        </p:txBody>
      </p:sp>
      <p:sp>
        <p:nvSpPr>
          <p:cNvPr id="23559" name="TextBox 11">
            <a:extLst>
              <a:ext uri="{FF2B5EF4-FFF2-40B4-BE49-F238E27FC236}">
                <a16:creationId xmlns:a16="http://schemas.microsoft.com/office/drawing/2014/main" id="{4B2D624F-E96C-1B49-B489-80C38E04007D}"/>
              </a:ext>
            </a:extLst>
          </p:cNvPr>
          <p:cNvSpPr txBox="1">
            <a:spLocks noChangeArrowheads="1"/>
          </p:cNvSpPr>
          <p:nvPr/>
        </p:nvSpPr>
        <p:spPr bwMode="auto">
          <a:xfrm>
            <a:off x="6559550" y="1858963"/>
            <a:ext cx="2062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highlight>
                  <a:srgbClr val="FFFF00"/>
                </a:highlight>
                <a:latin typeface="Calibri" panose="020F0502020204030204" pitchFamily="34" charset="0"/>
              </a:rPr>
              <a:t>F1 shows both parental traits</a:t>
            </a:r>
          </a:p>
        </p:txBody>
      </p:sp>
      <p:sp>
        <p:nvSpPr>
          <p:cNvPr id="23560" name="TextBox 12">
            <a:extLst>
              <a:ext uri="{FF2B5EF4-FFF2-40B4-BE49-F238E27FC236}">
                <a16:creationId xmlns:a16="http://schemas.microsoft.com/office/drawing/2014/main" id="{027111A3-D013-2B4A-AC0A-1F010CF805CD}"/>
              </a:ext>
            </a:extLst>
          </p:cNvPr>
          <p:cNvSpPr txBox="1">
            <a:spLocks noChangeArrowheads="1"/>
          </p:cNvSpPr>
          <p:nvPr/>
        </p:nvSpPr>
        <p:spPr bwMode="auto">
          <a:xfrm>
            <a:off x="6711950" y="3886200"/>
            <a:ext cx="206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highlight>
                  <a:srgbClr val="FFFF00"/>
                </a:highlight>
                <a:latin typeface="Calibri" panose="020F0502020204030204" pitchFamily="34" charset="0"/>
              </a:rPr>
              <a:t>F2 shows 1:1 ratio</a:t>
            </a:r>
          </a:p>
        </p:txBody>
      </p:sp>
    </p:spTree>
    <p:extLst>
      <p:ext uri="{BB962C8B-B14F-4D97-AF65-F5344CB8AC3E}">
        <p14:creationId xmlns:p14="http://schemas.microsoft.com/office/powerpoint/2010/main" val="289914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3344E7B1-E8E7-F94F-AAB8-74F91D47B743}"/>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03310E9E-6496-7447-8A19-C0D8AEB7E23B}"/>
              </a:ext>
            </a:extLst>
          </p:cNvPr>
          <p:cNvSpPr>
            <a:spLocks noGrp="1"/>
          </p:cNvSpPr>
          <p:nvPr>
            <p:ph idx="1"/>
          </p:nvPr>
        </p:nvSpPr>
        <p:spPr/>
        <p:txBody>
          <a:bodyPr/>
          <a:lstStyle/>
          <a:p>
            <a:r>
              <a:rPr lang="en-US" altLang="en-US" dirty="0"/>
              <a:t>Morgan proposed, that the gene controlling eye color was sex-linked.  The fact that only males had white eyes in the F1 of cross A suggested </a:t>
            </a:r>
            <a:r>
              <a:rPr lang="en-US" altLang="en-US" u="sng" dirty="0"/>
              <a:t>X-linked</a:t>
            </a:r>
            <a:r>
              <a:rPr lang="en-US" altLang="en-US" dirty="0"/>
              <a:t>. (This may seem counterintuitive at first---hang on…)</a:t>
            </a:r>
          </a:p>
          <a:p>
            <a:endParaRPr lang="en-US" altLang="en-US" dirty="0"/>
          </a:p>
          <a:p>
            <a:r>
              <a:rPr lang="en-US" altLang="en-US" dirty="0"/>
              <a:t>He tried the following scheme to explain the unexpected pattern of inheritance.</a:t>
            </a:r>
          </a:p>
        </p:txBody>
      </p:sp>
    </p:spTree>
    <p:extLst>
      <p:ext uri="{BB962C8B-B14F-4D97-AF65-F5344CB8AC3E}">
        <p14:creationId xmlns:p14="http://schemas.microsoft.com/office/powerpoint/2010/main" val="206848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6">
            <a:extLst>
              <a:ext uri="{FF2B5EF4-FFF2-40B4-BE49-F238E27FC236}">
                <a16:creationId xmlns:a16="http://schemas.microsoft.com/office/drawing/2014/main" id="{94726692-05E8-C94A-AD97-1F67551F5D6B}"/>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solidFill>
                  <a:srgbClr val="D53D21"/>
                </a:solidFill>
              </a:rPr>
              <a:t>Figure 4.13</a:t>
            </a:r>
          </a:p>
        </p:txBody>
      </p:sp>
      <p:pic>
        <p:nvPicPr>
          <p:cNvPr id="26626" name="Picture 12">
            <a:extLst>
              <a:ext uri="{FF2B5EF4-FFF2-40B4-BE49-F238E27FC236}">
                <a16:creationId xmlns:a16="http://schemas.microsoft.com/office/drawing/2014/main" id="{2D7D8429-4947-2746-9198-76EB8C9AD7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0875" y="381000"/>
            <a:ext cx="784066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60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a:extLst>
              <a:ext uri="{FF2B5EF4-FFF2-40B4-BE49-F238E27FC236}">
                <a16:creationId xmlns:a16="http://schemas.microsoft.com/office/drawing/2014/main" id="{46094335-5A1A-5040-931B-D5FE0EFD6F1E}"/>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1">
                <a:solidFill>
                  <a:srgbClr val="D53D21"/>
                </a:solidFill>
              </a:rPr>
              <a:t>Figure 4.13</a:t>
            </a:r>
          </a:p>
        </p:txBody>
      </p:sp>
      <p:pic>
        <p:nvPicPr>
          <p:cNvPr id="28674" name="Picture 12">
            <a:extLst>
              <a:ext uri="{FF2B5EF4-FFF2-40B4-BE49-F238E27FC236}">
                <a16:creationId xmlns:a16="http://schemas.microsoft.com/office/drawing/2014/main" id="{F8A204EE-B6FC-734D-99BB-B570C289CD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0875" y="381000"/>
            <a:ext cx="784066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1D031E1-8E2A-6349-8D21-C88246235417}"/>
              </a:ext>
            </a:extLst>
          </p:cNvPr>
          <p:cNvSpPr/>
          <p:nvPr/>
        </p:nvSpPr>
        <p:spPr>
          <a:xfrm>
            <a:off x="4572000" y="228600"/>
            <a:ext cx="4114800" cy="640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MS PGothic" charset="0"/>
              <a:cs typeface="MS PGothic" charset="0"/>
            </a:endParaRPr>
          </a:p>
        </p:txBody>
      </p:sp>
    </p:spTree>
    <p:extLst>
      <p:ext uri="{BB962C8B-B14F-4D97-AF65-F5344CB8AC3E}">
        <p14:creationId xmlns:p14="http://schemas.microsoft.com/office/powerpoint/2010/main" val="224691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4AF7DC77-6183-1E4A-BC47-E9D42B378B66}"/>
              </a:ext>
            </a:extLst>
          </p:cNvPr>
          <p:cNvSpPr>
            <a:spLocks noGrp="1"/>
          </p:cNvSpPr>
          <p:nvPr>
            <p:ph type="title"/>
          </p:nvPr>
        </p:nvSpPr>
        <p:spPr/>
        <p:txBody>
          <a:bodyPr/>
          <a:lstStyle/>
          <a:p>
            <a:endParaRPr lang="en-US" altLang="en-US"/>
          </a:p>
        </p:txBody>
      </p:sp>
      <p:sp>
        <p:nvSpPr>
          <p:cNvPr id="30722" name="Content Placeholder 2">
            <a:extLst>
              <a:ext uri="{FF2B5EF4-FFF2-40B4-BE49-F238E27FC236}">
                <a16:creationId xmlns:a16="http://schemas.microsoft.com/office/drawing/2014/main" id="{EB286BE7-B16D-B749-A193-627E3BDFFA34}"/>
              </a:ext>
            </a:extLst>
          </p:cNvPr>
          <p:cNvSpPr>
            <a:spLocks noGrp="1"/>
          </p:cNvSpPr>
          <p:nvPr>
            <p:ph idx="1"/>
          </p:nvPr>
        </p:nvSpPr>
        <p:spPr>
          <a:xfrm>
            <a:off x="457200" y="1600200"/>
            <a:ext cx="8382000" cy="4800600"/>
          </a:xfrm>
        </p:spPr>
        <p:txBody>
          <a:bodyPr/>
          <a:lstStyle/>
          <a:p>
            <a:r>
              <a:rPr lang="en-US" altLang="en-US"/>
              <a:t>The hypothesis that the </a:t>
            </a:r>
            <a:r>
              <a:rPr lang="en-US" altLang="en-US" i="1"/>
              <a:t>w</a:t>
            </a:r>
            <a:r>
              <a:rPr lang="en-US" altLang="en-US"/>
              <a:t> (</a:t>
            </a:r>
            <a:r>
              <a:rPr lang="en-US" altLang="en-US" i="1"/>
              <a:t>white</a:t>
            </a:r>
            <a:r>
              <a:rPr lang="en-US" altLang="en-US"/>
              <a:t>) allele was located on the X chromosome, is consistent with patterns of inheritance in both reciprocal crosses.</a:t>
            </a:r>
          </a:p>
          <a:p>
            <a:endParaRPr lang="en-US" altLang="en-US"/>
          </a:p>
          <a:p>
            <a:endParaRPr lang="en-US" altLang="en-US"/>
          </a:p>
          <a:p>
            <a:r>
              <a:rPr lang="en-US" altLang="en-US"/>
              <a:t>Sex-linkage is just </a:t>
            </a:r>
            <a:r>
              <a:rPr lang="en-US" altLang="en-US" u="sng"/>
              <a:t>one of the extensions to Mendel’s observations</a:t>
            </a:r>
            <a:r>
              <a:rPr lang="en-US" altLang="en-US"/>
              <a:t> we have discovered while studying inheritance.</a:t>
            </a:r>
          </a:p>
        </p:txBody>
      </p:sp>
    </p:spTree>
    <p:extLst>
      <p:ext uri="{BB962C8B-B14F-4D97-AF65-F5344CB8AC3E}">
        <p14:creationId xmlns:p14="http://schemas.microsoft.com/office/powerpoint/2010/main" val="349613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8E3A0A6B-005A-3A41-9342-88BCF4BF3E36}"/>
              </a:ext>
            </a:extLst>
          </p:cNvPr>
          <p:cNvSpPr>
            <a:spLocks noGrp="1"/>
          </p:cNvSpPr>
          <p:nvPr>
            <p:ph type="title"/>
          </p:nvPr>
        </p:nvSpPr>
        <p:spPr/>
        <p:txBody>
          <a:bodyPr/>
          <a:lstStyle/>
          <a:p>
            <a:r>
              <a:rPr lang="en-US" altLang="en-US" dirty="0"/>
              <a:t>Extension #2</a:t>
            </a:r>
          </a:p>
        </p:txBody>
      </p:sp>
      <p:sp>
        <p:nvSpPr>
          <p:cNvPr id="21506" name="Content Placeholder 2">
            <a:extLst>
              <a:ext uri="{FF2B5EF4-FFF2-40B4-BE49-F238E27FC236}">
                <a16:creationId xmlns:a16="http://schemas.microsoft.com/office/drawing/2014/main" id="{63757913-BE1F-0C45-BF4D-558AAA3D24B7}"/>
              </a:ext>
            </a:extLst>
          </p:cNvPr>
          <p:cNvSpPr>
            <a:spLocks noGrp="1"/>
          </p:cNvSpPr>
          <p:nvPr>
            <p:ph idx="1"/>
          </p:nvPr>
        </p:nvSpPr>
        <p:spPr/>
        <p:txBody>
          <a:bodyPr/>
          <a:lstStyle/>
          <a:p>
            <a:r>
              <a:rPr lang="en-US" altLang="en-US">
                <a:solidFill>
                  <a:srgbClr val="FF0000"/>
                </a:solidFill>
              </a:rPr>
              <a:t>Incomplete or partial dominance</a:t>
            </a:r>
            <a:r>
              <a:rPr lang="en-US" altLang="en-US"/>
              <a:t>.  A </a:t>
            </a:r>
            <a:r>
              <a:rPr lang="en-US" altLang="en-US" u="sng"/>
              <a:t>few</a:t>
            </a:r>
            <a:r>
              <a:rPr lang="en-US" altLang="en-US"/>
              <a:t> traits are controlled by genes for which neither allele is completely dominant.</a:t>
            </a:r>
          </a:p>
          <a:p>
            <a:endParaRPr lang="en-US" altLang="en-US"/>
          </a:p>
          <a:p>
            <a:pPr lvl="1"/>
            <a:r>
              <a:rPr lang="en-US" altLang="en-US"/>
              <a:t>We see intermediate forms of the trait in F1 heterozygote.</a:t>
            </a:r>
          </a:p>
          <a:p>
            <a:pPr lvl="1"/>
            <a:r>
              <a:rPr lang="en-US" altLang="en-US"/>
              <a:t>Predictable ratios in F2</a:t>
            </a:r>
          </a:p>
          <a:p>
            <a:pPr lvl="2"/>
            <a:r>
              <a:rPr lang="en-US" altLang="en-US"/>
              <a:t>e.g.  Snapdragon color inheritance (on board)</a:t>
            </a:r>
          </a:p>
        </p:txBody>
      </p:sp>
    </p:spTree>
    <p:extLst>
      <p:ext uri="{BB962C8B-B14F-4D97-AF65-F5344CB8AC3E}">
        <p14:creationId xmlns:p14="http://schemas.microsoft.com/office/powerpoint/2010/main" val="345158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1">
            <a:extLst>
              <a:ext uri="{FF2B5EF4-FFF2-40B4-BE49-F238E27FC236}">
                <a16:creationId xmlns:a16="http://schemas.microsoft.com/office/drawing/2014/main" id="{756B8992-3C18-5F42-9F1F-4A57B482001D}"/>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4.1</a:t>
            </a:r>
          </a:p>
        </p:txBody>
      </p:sp>
      <p:pic>
        <p:nvPicPr>
          <p:cNvPr id="22530" name="Picture 17">
            <a:extLst>
              <a:ext uri="{FF2B5EF4-FFF2-40B4-BE49-F238E27FC236}">
                <a16:creationId xmlns:a16="http://schemas.microsoft.com/office/drawing/2014/main" id="{3D3BC382-3B72-AE4B-A151-E821AA54F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600325" y="339725"/>
            <a:ext cx="394335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0D3C3E6A-A364-9344-B724-95A59F659FAC}"/>
              </a:ext>
            </a:extLst>
          </p:cNvPr>
          <p:cNvCxnSpPr>
            <a:cxnSpLocks noChangeShapeType="1"/>
          </p:cNvCxnSpPr>
          <p:nvPr/>
        </p:nvCxnSpPr>
        <p:spPr bwMode="auto">
          <a:xfrm flipH="1">
            <a:off x="6316663" y="5932488"/>
            <a:ext cx="650875" cy="3349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532" name="TextBox 3">
            <a:extLst>
              <a:ext uri="{FF2B5EF4-FFF2-40B4-BE49-F238E27FC236}">
                <a16:creationId xmlns:a16="http://schemas.microsoft.com/office/drawing/2014/main" id="{F0A3DE46-9698-8848-AA91-9914B199469D}"/>
              </a:ext>
            </a:extLst>
          </p:cNvPr>
          <p:cNvSpPr txBox="1">
            <a:spLocks noChangeArrowheads="1"/>
          </p:cNvSpPr>
          <p:nvPr/>
        </p:nvSpPr>
        <p:spPr bwMode="auto">
          <a:xfrm>
            <a:off x="7067550" y="5470525"/>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1:2:1---looks familiar?</a:t>
            </a:r>
          </a:p>
        </p:txBody>
      </p:sp>
      <p:sp>
        <p:nvSpPr>
          <p:cNvPr id="22533" name="TextBox 8">
            <a:extLst>
              <a:ext uri="{FF2B5EF4-FFF2-40B4-BE49-F238E27FC236}">
                <a16:creationId xmlns:a16="http://schemas.microsoft.com/office/drawing/2014/main" id="{88A5B028-85E4-8049-9EF2-920CEF3E6248}"/>
              </a:ext>
            </a:extLst>
          </p:cNvPr>
          <p:cNvSpPr txBox="1">
            <a:spLocks noChangeArrowheads="1"/>
          </p:cNvSpPr>
          <p:nvPr/>
        </p:nvSpPr>
        <p:spPr bwMode="auto">
          <a:xfrm>
            <a:off x="6543675" y="3594100"/>
            <a:ext cx="1905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F1 is different than either parent</a:t>
            </a:r>
          </a:p>
        </p:txBody>
      </p:sp>
    </p:spTree>
    <p:extLst>
      <p:ext uri="{BB962C8B-B14F-4D97-AF65-F5344CB8AC3E}">
        <p14:creationId xmlns:p14="http://schemas.microsoft.com/office/powerpoint/2010/main" val="10501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2B0CE073-BCA9-2349-979E-04286FFF3CA7}"/>
              </a:ext>
            </a:extLst>
          </p:cNvPr>
          <p:cNvSpPr>
            <a:spLocks noGrp="1"/>
          </p:cNvSpPr>
          <p:nvPr>
            <p:ph type="title"/>
          </p:nvPr>
        </p:nvSpPr>
        <p:spPr/>
        <p:txBody>
          <a:bodyPr/>
          <a:lstStyle/>
          <a:p>
            <a:r>
              <a:rPr lang="en-US" altLang="en-US"/>
              <a:t>Molecular explanation?...</a:t>
            </a:r>
          </a:p>
        </p:txBody>
      </p:sp>
      <p:sp>
        <p:nvSpPr>
          <p:cNvPr id="24578" name="Rectangle 3">
            <a:extLst>
              <a:ext uri="{FF2B5EF4-FFF2-40B4-BE49-F238E27FC236}">
                <a16:creationId xmlns:a16="http://schemas.microsoft.com/office/drawing/2014/main" id="{19F5687D-75DF-5846-9334-6049C1CC63F7}"/>
              </a:ext>
            </a:extLst>
          </p:cNvPr>
          <p:cNvSpPr>
            <a:spLocks noGrp="1"/>
          </p:cNvSpPr>
          <p:nvPr>
            <p:ph type="body" idx="1"/>
          </p:nvPr>
        </p:nvSpPr>
        <p:spPr/>
        <p:txBody>
          <a:bodyPr/>
          <a:lstStyle/>
          <a:p>
            <a:r>
              <a:rPr lang="en-US" altLang="en-US"/>
              <a:t>C</a:t>
            </a:r>
            <a:r>
              <a:rPr lang="en-US" altLang="en-US" baseline="30000"/>
              <a:t>r</a:t>
            </a:r>
            <a:r>
              <a:rPr lang="en-US" altLang="en-US"/>
              <a:t>C</a:t>
            </a:r>
            <a:r>
              <a:rPr lang="en-US" altLang="en-US" baseline="30000"/>
              <a:t>w</a:t>
            </a:r>
            <a:r>
              <a:rPr lang="en-US" altLang="en-US"/>
              <a:t> is pink  why?</a:t>
            </a:r>
          </a:p>
          <a:p>
            <a:pPr lvl="1"/>
            <a:r>
              <a:rPr lang="en-US" altLang="en-US"/>
              <a:t>In nature, white is </a:t>
            </a:r>
            <a:r>
              <a:rPr lang="en-US" altLang="en-US" i="1"/>
              <a:t>usually</a:t>
            </a:r>
            <a:r>
              <a:rPr lang="en-US" altLang="en-US"/>
              <a:t> due to a lack of pigment rather than production of something white.</a:t>
            </a:r>
          </a:p>
          <a:p>
            <a:pPr lvl="1"/>
            <a:endParaRPr lang="en-US" altLang="en-US"/>
          </a:p>
          <a:p>
            <a:pPr lvl="1"/>
            <a:r>
              <a:rPr lang="en-US" altLang="en-US"/>
              <a:t>C</a:t>
            </a:r>
            <a:r>
              <a:rPr lang="en-US" altLang="en-US" baseline="30000"/>
              <a:t>r</a:t>
            </a:r>
            <a:r>
              <a:rPr lang="en-US" altLang="en-US"/>
              <a:t>C</a:t>
            </a:r>
            <a:r>
              <a:rPr lang="en-US" altLang="en-US" baseline="30000"/>
              <a:t>r</a:t>
            </a:r>
            <a:r>
              <a:rPr lang="en-US" altLang="en-US"/>
              <a:t> is red (both color alleles produce red pigment protein)</a:t>
            </a:r>
          </a:p>
          <a:p>
            <a:pPr lvl="1"/>
            <a:r>
              <a:rPr lang="en-US" altLang="en-US"/>
              <a:t>C</a:t>
            </a:r>
            <a:r>
              <a:rPr lang="en-US" altLang="en-US" baseline="30000"/>
              <a:t>w</a:t>
            </a:r>
            <a:r>
              <a:rPr lang="en-US" altLang="en-US"/>
              <a:t>C</a:t>
            </a:r>
            <a:r>
              <a:rPr lang="en-US" altLang="en-US" baseline="30000"/>
              <a:t>w </a:t>
            </a:r>
            <a:r>
              <a:rPr lang="en-US" altLang="en-US"/>
              <a:t> is white (neither color allele is functional)</a:t>
            </a:r>
          </a:p>
          <a:p>
            <a:pPr lvl="1"/>
            <a:r>
              <a:rPr lang="en-US" altLang="en-US"/>
              <a:t>C</a:t>
            </a:r>
            <a:r>
              <a:rPr lang="en-US" altLang="en-US" baseline="30000"/>
              <a:t>r</a:t>
            </a:r>
            <a:r>
              <a:rPr lang="en-US" altLang="en-US"/>
              <a:t>C</a:t>
            </a:r>
            <a:r>
              <a:rPr lang="en-US" altLang="en-US" baseline="30000"/>
              <a:t>w </a:t>
            </a:r>
            <a:r>
              <a:rPr lang="en-US" altLang="en-US"/>
              <a:t> is pink (one color allele is functional, half as much red pigment made)</a:t>
            </a:r>
          </a:p>
        </p:txBody>
      </p:sp>
    </p:spTree>
    <p:extLst>
      <p:ext uri="{BB962C8B-B14F-4D97-AF65-F5344CB8AC3E}">
        <p14:creationId xmlns:p14="http://schemas.microsoft.com/office/powerpoint/2010/main" val="410579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4B66-DE19-9947-B40C-9A4D1FB5CD8D}"/>
              </a:ext>
            </a:extLst>
          </p:cNvPr>
          <p:cNvSpPr>
            <a:spLocks noGrp="1"/>
          </p:cNvSpPr>
          <p:nvPr>
            <p:ph type="title"/>
          </p:nvPr>
        </p:nvSpPr>
        <p:spPr/>
        <p:txBody>
          <a:bodyPr/>
          <a:lstStyle/>
          <a:p>
            <a:r>
              <a:rPr lang="en-US" dirty="0"/>
              <a:t>Help wanted</a:t>
            </a:r>
          </a:p>
        </p:txBody>
      </p:sp>
      <p:sp>
        <p:nvSpPr>
          <p:cNvPr id="3" name="Content Placeholder 2">
            <a:extLst>
              <a:ext uri="{FF2B5EF4-FFF2-40B4-BE49-F238E27FC236}">
                <a16:creationId xmlns:a16="http://schemas.microsoft.com/office/drawing/2014/main" id="{CD4AE812-5A83-7349-BEA3-F1E2BD327767}"/>
              </a:ext>
            </a:extLst>
          </p:cNvPr>
          <p:cNvSpPr>
            <a:spLocks noGrp="1"/>
          </p:cNvSpPr>
          <p:nvPr>
            <p:ph idx="1"/>
          </p:nvPr>
        </p:nvSpPr>
        <p:spPr>
          <a:xfrm>
            <a:off x="457200" y="1600200"/>
            <a:ext cx="8229600" cy="4876800"/>
          </a:xfrm>
        </p:spPr>
        <p:txBody>
          <a:bodyPr/>
          <a:lstStyle/>
          <a:p>
            <a:r>
              <a:rPr lang="en-US" dirty="0"/>
              <a:t>I could use a pair of students who could help with the first crosses of </a:t>
            </a:r>
            <a:r>
              <a:rPr lang="en-US" i="1" dirty="0"/>
              <a:t>Drosophila</a:t>
            </a:r>
            <a:r>
              <a:rPr lang="en-US" dirty="0"/>
              <a:t>---it requires collecting virgin females and special attention to timing and good observation skills. </a:t>
            </a:r>
          </a:p>
          <a:p>
            <a:r>
              <a:rPr lang="en-US" dirty="0"/>
              <a:t>Estimated 2-4 1-hour sessions of collecting female flies. Flexible times.  Lots of instruction from me.</a:t>
            </a:r>
          </a:p>
          <a:p>
            <a:r>
              <a:rPr lang="en-US" u="sng" dirty="0"/>
              <a:t>Email or drop by my office if interested.</a:t>
            </a:r>
          </a:p>
        </p:txBody>
      </p:sp>
    </p:spTree>
    <p:extLst>
      <p:ext uri="{BB962C8B-B14F-4D97-AF65-F5344CB8AC3E}">
        <p14:creationId xmlns:p14="http://schemas.microsoft.com/office/powerpoint/2010/main" val="138703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0E86383E-E1F1-4D4E-9F5A-FA1A773AAD9F}"/>
              </a:ext>
            </a:extLst>
          </p:cNvPr>
          <p:cNvSpPr>
            <a:spLocks noGrp="1"/>
          </p:cNvSpPr>
          <p:nvPr>
            <p:ph type="title"/>
          </p:nvPr>
        </p:nvSpPr>
        <p:spPr/>
        <p:txBody>
          <a:bodyPr/>
          <a:lstStyle/>
          <a:p>
            <a:endParaRPr lang="en-US" altLang="en-US"/>
          </a:p>
        </p:txBody>
      </p:sp>
      <p:sp>
        <p:nvSpPr>
          <p:cNvPr id="25602" name="Rectangle 3">
            <a:extLst>
              <a:ext uri="{FF2B5EF4-FFF2-40B4-BE49-F238E27FC236}">
                <a16:creationId xmlns:a16="http://schemas.microsoft.com/office/drawing/2014/main" id="{888EBEB1-289D-3C4A-BD3E-B4C93E38B6B0}"/>
              </a:ext>
            </a:extLst>
          </p:cNvPr>
          <p:cNvSpPr>
            <a:spLocks noGrp="1"/>
          </p:cNvSpPr>
          <p:nvPr>
            <p:ph type="body" idx="1"/>
          </p:nvPr>
        </p:nvSpPr>
        <p:spPr/>
        <p:txBody>
          <a:bodyPr/>
          <a:lstStyle/>
          <a:p>
            <a:r>
              <a:rPr lang="en-US" altLang="en-US"/>
              <a:t>In this case the traits show a </a:t>
            </a:r>
            <a:r>
              <a:rPr lang="ja-JP" altLang="en-US"/>
              <a:t>“</a:t>
            </a:r>
            <a:r>
              <a:rPr lang="en-US" altLang="ja-JP"/>
              <a:t>dose effect</a:t>
            </a:r>
            <a:r>
              <a:rPr lang="ja-JP" altLang="en-US"/>
              <a:t>”</a:t>
            </a:r>
            <a:r>
              <a:rPr lang="en-US" altLang="ja-JP"/>
              <a:t> or a </a:t>
            </a:r>
            <a:r>
              <a:rPr lang="ja-JP" altLang="en-US"/>
              <a:t>“</a:t>
            </a:r>
            <a:r>
              <a:rPr lang="en-US" altLang="ja-JP"/>
              <a:t>threshold effect</a:t>
            </a:r>
            <a:r>
              <a:rPr lang="ja-JP" altLang="en-US"/>
              <a:t>”</a:t>
            </a:r>
            <a:r>
              <a:rPr lang="en-US" altLang="ja-JP"/>
              <a:t> </a:t>
            </a:r>
          </a:p>
          <a:p>
            <a:endParaRPr lang="en-US" altLang="en-US"/>
          </a:p>
          <a:p>
            <a:pPr>
              <a:buFont typeface="Arial" panose="020B0604020202020204" pitchFamily="34" charset="0"/>
              <a:buNone/>
            </a:pPr>
            <a:r>
              <a:rPr lang="en-US" altLang="en-US"/>
              <a:t>2 red alleles looks red: 1 red allele looks pink: 0 red alleles looks white</a:t>
            </a:r>
          </a:p>
          <a:p>
            <a:endParaRPr lang="en-US" altLang="en-US"/>
          </a:p>
        </p:txBody>
      </p:sp>
    </p:spTree>
    <p:extLst>
      <p:ext uri="{BB962C8B-B14F-4D97-AF65-F5344CB8AC3E}">
        <p14:creationId xmlns:p14="http://schemas.microsoft.com/office/powerpoint/2010/main" val="3835119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946003A-D2C3-9248-94EE-CE9B8CE34A47}"/>
              </a:ext>
            </a:extLst>
          </p:cNvPr>
          <p:cNvSpPr>
            <a:spLocks noGrp="1"/>
          </p:cNvSpPr>
          <p:nvPr>
            <p:ph type="title"/>
          </p:nvPr>
        </p:nvSpPr>
        <p:spPr/>
        <p:txBody>
          <a:bodyPr/>
          <a:lstStyle/>
          <a:p>
            <a:r>
              <a:rPr lang="en-US" altLang="en-US" dirty="0"/>
              <a:t>Extension #3</a:t>
            </a:r>
          </a:p>
        </p:txBody>
      </p:sp>
      <p:sp>
        <p:nvSpPr>
          <p:cNvPr id="26626" name="Rectangle 3">
            <a:extLst>
              <a:ext uri="{FF2B5EF4-FFF2-40B4-BE49-F238E27FC236}">
                <a16:creationId xmlns:a16="http://schemas.microsoft.com/office/drawing/2014/main" id="{2C9F35EA-99C9-114E-B9E8-10F7D0045631}"/>
              </a:ext>
            </a:extLst>
          </p:cNvPr>
          <p:cNvSpPr>
            <a:spLocks noGrp="1"/>
          </p:cNvSpPr>
          <p:nvPr>
            <p:ph type="body" idx="1"/>
          </p:nvPr>
        </p:nvSpPr>
        <p:spPr/>
        <p:txBody>
          <a:bodyPr/>
          <a:lstStyle/>
          <a:p>
            <a:r>
              <a:rPr lang="en-US" altLang="en-US">
                <a:solidFill>
                  <a:srgbClr val="CC3300"/>
                </a:solidFill>
              </a:rPr>
              <a:t>Co-dominance</a:t>
            </a:r>
          </a:p>
          <a:p>
            <a:pPr lvl="1"/>
            <a:r>
              <a:rPr lang="en-US" altLang="en-US"/>
              <a:t>For some traits, heterozygotes express different alleles equally</a:t>
            </a:r>
          </a:p>
        </p:txBody>
      </p:sp>
    </p:spTree>
    <p:extLst>
      <p:ext uri="{BB962C8B-B14F-4D97-AF65-F5344CB8AC3E}">
        <p14:creationId xmlns:p14="http://schemas.microsoft.com/office/powerpoint/2010/main" val="283546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614C90F6-CA79-464C-8E18-292768E39710}"/>
              </a:ext>
            </a:extLst>
          </p:cNvPr>
          <p:cNvSpPr>
            <a:spLocks noGrp="1"/>
          </p:cNvSpPr>
          <p:nvPr>
            <p:ph type="title"/>
          </p:nvPr>
        </p:nvSpPr>
        <p:spPr/>
        <p:txBody>
          <a:bodyPr/>
          <a:lstStyle/>
          <a:p>
            <a:endParaRPr lang="en-US" altLang="en-US"/>
          </a:p>
        </p:txBody>
      </p:sp>
      <p:sp>
        <p:nvSpPr>
          <p:cNvPr id="4099" name="Rectangle 3">
            <a:extLst>
              <a:ext uri="{FF2B5EF4-FFF2-40B4-BE49-F238E27FC236}">
                <a16:creationId xmlns:a16="http://schemas.microsoft.com/office/drawing/2014/main" id="{4F16DB55-9055-B240-8C5A-C6391A6D13A3}"/>
              </a:ext>
            </a:extLst>
          </p:cNvPr>
          <p:cNvSpPr>
            <a:spLocks noGrp="1"/>
          </p:cNvSpPr>
          <p:nvPr>
            <p:ph type="body" idx="1"/>
          </p:nvPr>
        </p:nvSpPr>
        <p:spPr/>
        <p:txBody>
          <a:bodyPr rtlCol="0">
            <a:normAutofit/>
          </a:bodyPr>
          <a:lstStyle/>
          <a:p>
            <a:pPr fontAlgn="auto">
              <a:spcAft>
                <a:spcPts val="0"/>
              </a:spcAft>
              <a:defRPr/>
            </a:pPr>
            <a:r>
              <a:rPr lang="en-US" dirty="0">
                <a:solidFill>
                  <a:srgbClr val="CC3300"/>
                </a:solidFill>
                <a:ea typeface="+mn-ea"/>
              </a:rPr>
              <a:t>Co-dominance</a:t>
            </a:r>
          </a:p>
          <a:p>
            <a:pPr marL="457200" lvl="1" indent="0" fontAlgn="auto">
              <a:spcAft>
                <a:spcPts val="0"/>
              </a:spcAft>
              <a:buFont typeface="Arial" charset="0"/>
              <a:buNone/>
              <a:defRPr/>
            </a:pPr>
            <a:endParaRPr lang="en-US" dirty="0">
              <a:ea typeface="+mn-ea"/>
            </a:endParaRPr>
          </a:p>
          <a:p>
            <a:pPr lvl="1" fontAlgn="auto">
              <a:spcAft>
                <a:spcPts val="0"/>
              </a:spcAft>
              <a:defRPr/>
            </a:pPr>
            <a:r>
              <a:rPr lang="en-US" dirty="0">
                <a:ea typeface="+mn-ea"/>
              </a:rPr>
              <a:t>e.g.  Several molecules found on red blood cells show</a:t>
            </a:r>
            <a:r>
              <a:rPr lang="en-US" u="sng" dirty="0">
                <a:ea typeface="+mn-ea"/>
              </a:rPr>
              <a:t> co-dominant </a:t>
            </a:r>
            <a:r>
              <a:rPr lang="en-US" dirty="0">
                <a:ea typeface="+mn-ea"/>
              </a:rPr>
              <a:t>expression (on board)</a:t>
            </a:r>
          </a:p>
          <a:p>
            <a:pPr lvl="1" fontAlgn="auto">
              <a:spcAft>
                <a:spcPts val="0"/>
              </a:spcAft>
              <a:buFont typeface="Arial" charset="0"/>
              <a:buNone/>
              <a:defRPr/>
            </a:pPr>
            <a:endParaRPr lang="en-US" dirty="0">
              <a:ea typeface="+mn-ea"/>
            </a:endParaRPr>
          </a:p>
          <a:p>
            <a:pPr marL="971550" lvl="1" indent="-514350" fontAlgn="auto">
              <a:spcAft>
                <a:spcPts val="0"/>
              </a:spcAft>
              <a:buFont typeface="Arial" charset="0"/>
              <a:buAutoNum type="arabicPeriod"/>
              <a:defRPr/>
            </a:pPr>
            <a:r>
              <a:rPr lang="en-US" dirty="0">
                <a:ea typeface="+mn-ea"/>
              </a:rPr>
              <a:t>MN blood group		2.  ABO blood group</a:t>
            </a:r>
          </a:p>
          <a:p>
            <a:pPr marL="971550" lvl="1" indent="-514350" fontAlgn="auto">
              <a:spcAft>
                <a:spcPts val="0"/>
              </a:spcAft>
              <a:buFont typeface="Arial" panose="020B0604020202020204" pitchFamily="34" charset="0"/>
              <a:buNone/>
              <a:defRPr/>
            </a:pPr>
            <a:r>
              <a:rPr lang="en-US" dirty="0">
                <a:ea typeface="+mn-ea"/>
              </a:rPr>
              <a:t>(Both referred to as cell surface </a:t>
            </a:r>
            <a:r>
              <a:rPr lang="en-US" dirty="0">
                <a:solidFill>
                  <a:srgbClr val="FF0000"/>
                </a:solidFill>
                <a:ea typeface="+mn-ea"/>
              </a:rPr>
              <a:t>antigens</a:t>
            </a:r>
            <a:r>
              <a:rPr lang="en-US" dirty="0">
                <a:ea typeface="+mn-ea"/>
              </a:rPr>
              <a:t>)</a:t>
            </a:r>
          </a:p>
        </p:txBody>
      </p:sp>
    </p:spTree>
    <p:extLst>
      <p:ext uri="{BB962C8B-B14F-4D97-AF65-F5344CB8AC3E}">
        <p14:creationId xmlns:p14="http://schemas.microsoft.com/office/powerpoint/2010/main" val="713812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7A7276BF-3745-3040-986A-C45EF12A6677}"/>
              </a:ext>
            </a:extLst>
          </p:cNvPr>
          <p:cNvSpPr>
            <a:spLocks noGrp="1"/>
          </p:cNvSpPr>
          <p:nvPr>
            <p:ph type="title"/>
          </p:nvPr>
        </p:nvSpPr>
        <p:spPr/>
        <p:txBody>
          <a:bodyPr/>
          <a:lstStyle/>
          <a:p>
            <a:r>
              <a:rPr lang="en-US" altLang="en-US"/>
              <a:t>Important terminology</a:t>
            </a:r>
          </a:p>
        </p:txBody>
      </p:sp>
      <p:sp>
        <p:nvSpPr>
          <p:cNvPr id="29698" name="Content Placeholder 2">
            <a:extLst>
              <a:ext uri="{FF2B5EF4-FFF2-40B4-BE49-F238E27FC236}">
                <a16:creationId xmlns:a16="http://schemas.microsoft.com/office/drawing/2014/main" id="{F1D69358-8139-8347-B88D-91E86F766819}"/>
              </a:ext>
            </a:extLst>
          </p:cNvPr>
          <p:cNvSpPr>
            <a:spLocks noGrp="1"/>
          </p:cNvSpPr>
          <p:nvPr>
            <p:ph idx="1"/>
          </p:nvPr>
        </p:nvSpPr>
        <p:spPr>
          <a:xfrm>
            <a:off x="457200" y="1524000"/>
            <a:ext cx="8229600" cy="4525963"/>
          </a:xfrm>
        </p:spPr>
        <p:txBody>
          <a:bodyPr/>
          <a:lstStyle/>
          <a:p>
            <a:r>
              <a:rPr lang="en-US" altLang="en-US"/>
              <a:t>Cell surface molecules are often referred to as </a:t>
            </a:r>
            <a:r>
              <a:rPr lang="en-US" altLang="en-US">
                <a:solidFill>
                  <a:srgbClr val="FF0000"/>
                </a:solidFill>
              </a:rPr>
              <a:t>antigens</a:t>
            </a:r>
            <a:r>
              <a:rPr lang="en-US" altLang="en-US"/>
              <a:t>, if they  can be bound/detected by specific </a:t>
            </a:r>
            <a:r>
              <a:rPr lang="en-US" altLang="en-US">
                <a:solidFill>
                  <a:srgbClr val="FF0000"/>
                </a:solidFill>
              </a:rPr>
              <a:t>antibodies</a:t>
            </a:r>
            <a:r>
              <a:rPr lang="en-US" altLang="en-US"/>
              <a:t>.</a:t>
            </a:r>
          </a:p>
          <a:p>
            <a:endParaRPr lang="en-US" altLang="en-US"/>
          </a:p>
          <a:p>
            <a:pPr lvl="1"/>
            <a:r>
              <a:rPr lang="en-US" altLang="en-US"/>
              <a:t>Antibodies can be used to detect antigens we cannot see with eye directly.</a:t>
            </a:r>
          </a:p>
        </p:txBody>
      </p:sp>
      <p:grpSp>
        <p:nvGrpSpPr>
          <p:cNvPr id="29699" name="Group 12">
            <a:extLst>
              <a:ext uri="{FF2B5EF4-FFF2-40B4-BE49-F238E27FC236}">
                <a16:creationId xmlns:a16="http://schemas.microsoft.com/office/drawing/2014/main" id="{B21F1670-F83F-4F4C-91C5-C85F49B784F2}"/>
              </a:ext>
            </a:extLst>
          </p:cNvPr>
          <p:cNvGrpSpPr>
            <a:grpSpLocks/>
          </p:cNvGrpSpPr>
          <p:nvPr/>
        </p:nvGrpSpPr>
        <p:grpSpPr bwMode="auto">
          <a:xfrm>
            <a:off x="1922463" y="5081588"/>
            <a:ext cx="2039937" cy="1166812"/>
            <a:chOff x="1922614" y="4548714"/>
            <a:chExt cx="2039786" cy="1166286"/>
          </a:xfrm>
        </p:grpSpPr>
        <p:sp>
          <p:nvSpPr>
            <p:cNvPr id="4" name="Oval 3">
              <a:extLst>
                <a:ext uri="{FF2B5EF4-FFF2-40B4-BE49-F238E27FC236}">
                  <a16:creationId xmlns:a16="http://schemas.microsoft.com/office/drawing/2014/main" id="{7B7B7126-0747-B549-A474-C6D402B63746}"/>
                </a:ext>
              </a:extLst>
            </p:cNvPr>
            <p:cNvSpPr/>
            <p:nvPr/>
          </p:nvSpPr>
          <p:spPr>
            <a:xfrm>
              <a:off x="2057541" y="5334172"/>
              <a:ext cx="990527" cy="3808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a:extLst>
                <a:ext uri="{FF2B5EF4-FFF2-40B4-BE49-F238E27FC236}">
                  <a16:creationId xmlns:a16="http://schemas.microsoft.com/office/drawing/2014/main" id="{A266898D-C4F5-A447-9DB3-6084ED5DB28F}"/>
                </a:ext>
              </a:extLst>
            </p:cNvPr>
            <p:cNvSpPr/>
            <p:nvPr/>
          </p:nvSpPr>
          <p:spPr>
            <a:xfrm>
              <a:off x="2438513" y="5486503"/>
              <a:ext cx="304777" cy="761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Isosceles Triangle 5">
              <a:extLst>
                <a:ext uri="{FF2B5EF4-FFF2-40B4-BE49-F238E27FC236}">
                  <a16:creationId xmlns:a16="http://schemas.microsoft.com/office/drawing/2014/main" id="{EFD45F5E-26AA-684B-8039-87DAF5C5C8A2}"/>
                </a:ext>
              </a:extLst>
            </p:cNvPr>
            <p:cNvSpPr/>
            <p:nvPr/>
          </p:nvSpPr>
          <p:spPr>
            <a:xfrm>
              <a:off x="2514707" y="5105675"/>
              <a:ext cx="228583" cy="2284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Block Arc 6">
              <a:extLst>
                <a:ext uri="{FF2B5EF4-FFF2-40B4-BE49-F238E27FC236}">
                  <a16:creationId xmlns:a16="http://schemas.microsoft.com/office/drawing/2014/main" id="{F348A9BD-D09D-DF4B-AF45-056D2B317AAB}"/>
                </a:ext>
              </a:extLst>
            </p:cNvPr>
            <p:cNvSpPr/>
            <p:nvPr/>
          </p:nvSpPr>
          <p:spPr>
            <a:xfrm>
              <a:off x="2514707" y="4953344"/>
              <a:ext cx="304777" cy="30466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9" name="Straight Connector 8">
              <a:extLst>
                <a:ext uri="{FF2B5EF4-FFF2-40B4-BE49-F238E27FC236}">
                  <a16:creationId xmlns:a16="http://schemas.microsoft.com/office/drawing/2014/main" id="{E864C2AA-A378-3141-A4EA-AD33BB1CB60A}"/>
                </a:ext>
              </a:extLst>
            </p:cNvPr>
            <p:cNvCxnSpPr/>
            <p:nvPr/>
          </p:nvCxnSpPr>
          <p:spPr>
            <a:xfrm flipV="1">
              <a:off x="2743290" y="4801012"/>
              <a:ext cx="228583" cy="152331"/>
            </a:xfrm>
            <a:prstGeom prst="line">
              <a:avLst/>
            </a:prstGeom>
          </p:spPr>
          <p:style>
            <a:lnRef idx="1">
              <a:schemeClr val="accent1"/>
            </a:lnRef>
            <a:fillRef idx="0">
              <a:schemeClr val="accent1"/>
            </a:fillRef>
            <a:effectRef idx="0">
              <a:schemeClr val="accent1"/>
            </a:effectRef>
            <a:fontRef idx="minor">
              <a:schemeClr val="tx1"/>
            </a:fontRef>
          </p:style>
        </p:cxnSp>
        <p:sp>
          <p:nvSpPr>
            <p:cNvPr id="29705" name="TextBox 10">
              <a:extLst>
                <a:ext uri="{FF2B5EF4-FFF2-40B4-BE49-F238E27FC236}">
                  <a16:creationId xmlns:a16="http://schemas.microsoft.com/office/drawing/2014/main" id="{329A0C98-DAF7-9E45-AD0E-EA1E4CD6B029}"/>
                </a:ext>
              </a:extLst>
            </p:cNvPr>
            <p:cNvSpPr txBox="1">
              <a:spLocks noChangeArrowheads="1"/>
            </p:cNvSpPr>
            <p:nvPr/>
          </p:nvSpPr>
          <p:spPr bwMode="auto">
            <a:xfrm>
              <a:off x="2819400" y="5105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Antigen</a:t>
              </a:r>
            </a:p>
          </p:txBody>
        </p:sp>
        <p:sp>
          <p:nvSpPr>
            <p:cNvPr id="29706" name="TextBox 11">
              <a:extLst>
                <a:ext uri="{FF2B5EF4-FFF2-40B4-BE49-F238E27FC236}">
                  <a16:creationId xmlns:a16="http://schemas.microsoft.com/office/drawing/2014/main" id="{3CA5952B-6DCA-DE43-98C5-78196140CC38}"/>
                </a:ext>
              </a:extLst>
            </p:cNvPr>
            <p:cNvSpPr txBox="1">
              <a:spLocks noChangeArrowheads="1"/>
            </p:cNvSpPr>
            <p:nvPr/>
          </p:nvSpPr>
          <p:spPr bwMode="auto">
            <a:xfrm>
              <a:off x="1922614" y="4548714"/>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antibody</a:t>
              </a:r>
            </a:p>
          </p:txBody>
        </p:sp>
      </p:grpSp>
    </p:spTree>
    <p:extLst>
      <p:ext uri="{BB962C8B-B14F-4D97-AF65-F5344CB8AC3E}">
        <p14:creationId xmlns:p14="http://schemas.microsoft.com/office/powerpoint/2010/main" val="3108560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EDA93F27-2C1A-0F48-8AFD-7EE5A051882F}"/>
              </a:ext>
            </a:extLst>
          </p:cNvPr>
          <p:cNvSpPr>
            <a:spLocks noGrp="1"/>
          </p:cNvSpPr>
          <p:nvPr>
            <p:ph type="title"/>
          </p:nvPr>
        </p:nvSpPr>
        <p:spPr/>
        <p:txBody>
          <a:bodyPr/>
          <a:lstStyle/>
          <a:p>
            <a:r>
              <a:rPr lang="en-US" altLang="en-US"/>
              <a:t>Agglutination</a:t>
            </a:r>
            <a:br>
              <a:rPr lang="en-US" altLang="en-US"/>
            </a:br>
            <a:r>
              <a:rPr lang="en-US" altLang="en-US" sz="3200"/>
              <a:t>(in vitro assay---outside of the organism) </a:t>
            </a:r>
            <a:endParaRPr lang="en-US" altLang="en-US"/>
          </a:p>
        </p:txBody>
      </p:sp>
      <p:pic>
        <p:nvPicPr>
          <p:cNvPr id="31746" name="Content Placeholder 3">
            <a:extLst>
              <a:ext uri="{FF2B5EF4-FFF2-40B4-BE49-F238E27FC236}">
                <a16:creationId xmlns:a16="http://schemas.microsoft.com/office/drawing/2014/main" id="{610F85DD-8EC9-9E4C-B1EB-9291FA0F15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677" r="-10677"/>
          <a:stretch>
            <a:fillRect/>
          </a:stretch>
        </p:blipFill>
        <p:spPr/>
      </p:pic>
    </p:spTree>
    <p:extLst>
      <p:ext uri="{BB962C8B-B14F-4D97-AF65-F5344CB8AC3E}">
        <p14:creationId xmlns:p14="http://schemas.microsoft.com/office/powerpoint/2010/main" val="3469905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9324468-A117-6642-AE98-C04A299E3D5E}"/>
              </a:ext>
            </a:extLst>
          </p:cNvPr>
          <p:cNvSpPr>
            <a:spLocks noGrp="1"/>
          </p:cNvSpPr>
          <p:nvPr>
            <p:ph type="title"/>
          </p:nvPr>
        </p:nvSpPr>
        <p:spPr/>
        <p:txBody>
          <a:bodyPr/>
          <a:lstStyle/>
          <a:p>
            <a:r>
              <a:rPr lang="en-US" altLang="en-US"/>
              <a:t>ABO blood group antigens</a:t>
            </a:r>
          </a:p>
        </p:txBody>
      </p:sp>
      <p:sp>
        <p:nvSpPr>
          <p:cNvPr id="32770" name="Content Placeholder 2">
            <a:extLst>
              <a:ext uri="{FF2B5EF4-FFF2-40B4-BE49-F238E27FC236}">
                <a16:creationId xmlns:a16="http://schemas.microsoft.com/office/drawing/2014/main" id="{C3E3FA41-3020-8C40-B46A-DBB3C53C159A}"/>
              </a:ext>
            </a:extLst>
          </p:cNvPr>
          <p:cNvSpPr>
            <a:spLocks noGrp="1"/>
          </p:cNvSpPr>
          <p:nvPr>
            <p:ph idx="1"/>
          </p:nvPr>
        </p:nvSpPr>
        <p:spPr/>
        <p:txBody>
          <a:bodyPr/>
          <a:lstStyle/>
          <a:p>
            <a:r>
              <a:rPr lang="en-US" altLang="en-US"/>
              <a:t>Antigen used commonly to determine common </a:t>
            </a:r>
            <a:r>
              <a:rPr lang="ja-JP" altLang="en-US"/>
              <a:t>“</a:t>
            </a:r>
            <a:r>
              <a:rPr lang="en-US" altLang="ja-JP"/>
              <a:t> blood type</a:t>
            </a:r>
            <a:r>
              <a:rPr lang="ja-JP" altLang="en-US"/>
              <a:t>”</a:t>
            </a:r>
            <a:r>
              <a:rPr lang="en-US" altLang="ja-JP"/>
              <a:t> </a:t>
            </a:r>
          </a:p>
          <a:p>
            <a:endParaRPr lang="en-US" altLang="en-US"/>
          </a:p>
          <a:p>
            <a:r>
              <a:rPr lang="en-US" altLang="en-US"/>
              <a:t>Example of 2 extensions of Mendel</a:t>
            </a:r>
            <a:r>
              <a:rPr lang="ja-JP" altLang="en-US"/>
              <a:t>’</a:t>
            </a:r>
            <a:r>
              <a:rPr lang="en-US" altLang="ja-JP"/>
              <a:t>s observations.</a:t>
            </a:r>
          </a:p>
          <a:p>
            <a:pPr lvl="1"/>
            <a:r>
              <a:rPr lang="en-US" altLang="en-US"/>
              <a:t>1. Co-dominance (and complete dominance)</a:t>
            </a:r>
          </a:p>
          <a:p>
            <a:pPr lvl="1"/>
            <a:r>
              <a:rPr lang="en-US" altLang="en-US"/>
              <a:t>2. Trait controlled by a gene with </a:t>
            </a:r>
            <a:r>
              <a:rPr lang="en-US" altLang="en-US" u="sng"/>
              <a:t>3 alleles </a:t>
            </a:r>
            <a:r>
              <a:rPr lang="en-US" altLang="en-US"/>
              <a:t>in the population. Gene is called </a:t>
            </a:r>
            <a:r>
              <a:rPr lang="en-US" altLang="en-US">
                <a:solidFill>
                  <a:srgbClr val="CC3300"/>
                </a:solidFill>
              </a:rPr>
              <a:t>isoagglutinogen</a:t>
            </a:r>
            <a:r>
              <a:rPr lang="en-US" altLang="en-US"/>
              <a:t> gene.</a:t>
            </a:r>
          </a:p>
        </p:txBody>
      </p:sp>
    </p:spTree>
    <p:extLst>
      <p:ext uri="{BB962C8B-B14F-4D97-AF65-F5344CB8AC3E}">
        <p14:creationId xmlns:p14="http://schemas.microsoft.com/office/powerpoint/2010/main" val="327639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D99CA88D-FE19-6444-AD18-74416284221D}"/>
              </a:ext>
            </a:extLst>
          </p:cNvPr>
          <p:cNvSpPr>
            <a:spLocks noGrp="1"/>
          </p:cNvSpPr>
          <p:nvPr>
            <p:ph type="title"/>
          </p:nvPr>
        </p:nvSpPr>
        <p:spPr/>
        <p:txBody>
          <a:bodyPr/>
          <a:lstStyle/>
          <a:p>
            <a:r>
              <a:rPr lang="en-US" altLang="en-US" sz="3600"/>
              <a:t>Summarize Genotypes and Phenotypes</a:t>
            </a:r>
          </a:p>
        </p:txBody>
      </p:sp>
      <p:sp>
        <p:nvSpPr>
          <p:cNvPr id="34818" name="Content Placeholder 2">
            <a:extLst>
              <a:ext uri="{FF2B5EF4-FFF2-40B4-BE49-F238E27FC236}">
                <a16:creationId xmlns:a16="http://schemas.microsoft.com/office/drawing/2014/main" id="{A030DDF6-768C-9648-96D5-BEB62CFF08FD}"/>
              </a:ext>
            </a:extLst>
          </p:cNvPr>
          <p:cNvSpPr>
            <a:spLocks noGrp="1"/>
          </p:cNvSpPr>
          <p:nvPr>
            <p:ph idx="1"/>
          </p:nvPr>
        </p:nvSpPr>
        <p:spPr>
          <a:xfrm>
            <a:off x="381000" y="1600200"/>
            <a:ext cx="8305800" cy="5105400"/>
          </a:xfrm>
        </p:spPr>
        <p:txBody>
          <a:bodyPr/>
          <a:lstStyle/>
          <a:p>
            <a:pPr>
              <a:buFont typeface="Arial" panose="020B0604020202020204" pitchFamily="34" charset="0"/>
              <a:buNone/>
            </a:pPr>
            <a:r>
              <a:rPr lang="en-US" altLang="en-US" sz="2800" u="sng"/>
              <a:t>Genotype</a:t>
            </a:r>
            <a:r>
              <a:rPr lang="en-US" altLang="en-US" sz="2800"/>
              <a:t>	</a:t>
            </a:r>
            <a:r>
              <a:rPr lang="en-US" altLang="en-US" sz="2800" u="sng"/>
              <a:t>Gene product</a:t>
            </a:r>
            <a:r>
              <a:rPr lang="en-US" altLang="en-US" sz="2800"/>
              <a:t> 	 </a:t>
            </a:r>
            <a:r>
              <a:rPr lang="en-US" altLang="en-US" sz="2800" u="sng"/>
              <a:t>Phenotype/Blood type</a:t>
            </a:r>
          </a:p>
          <a:p>
            <a:pPr>
              <a:buFont typeface="Arial" panose="020B0604020202020204" pitchFamily="34" charset="0"/>
              <a:buNone/>
            </a:pPr>
            <a:r>
              <a:rPr lang="en-US" altLang="en-US"/>
              <a:t>I</a:t>
            </a:r>
            <a:r>
              <a:rPr lang="en-US" altLang="en-US" baseline="30000"/>
              <a:t>A</a:t>
            </a:r>
            <a:r>
              <a:rPr lang="en-US" altLang="en-US"/>
              <a:t>I</a:t>
            </a:r>
            <a:r>
              <a:rPr lang="en-US" altLang="en-US" baseline="30000"/>
              <a:t>A		</a:t>
            </a:r>
            <a:r>
              <a:rPr lang="en-US" altLang="en-US" sz="2800"/>
              <a:t>A sugar/antigen		A</a:t>
            </a:r>
            <a:endParaRPr lang="en-US" altLang="en-US" sz="2800" baseline="30000"/>
          </a:p>
          <a:p>
            <a:pPr>
              <a:buFont typeface="Arial" panose="020B0604020202020204" pitchFamily="34" charset="0"/>
              <a:buNone/>
            </a:pPr>
            <a:r>
              <a:rPr lang="en-US" altLang="en-US"/>
              <a:t>I</a:t>
            </a:r>
            <a:r>
              <a:rPr lang="en-US" altLang="en-US" baseline="30000"/>
              <a:t>A</a:t>
            </a:r>
            <a:r>
              <a:rPr lang="en-US" altLang="en-US"/>
              <a:t>I</a:t>
            </a:r>
            <a:r>
              <a:rPr lang="en-US" altLang="en-US" baseline="30000"/>
              <a:t>O		</a:t>
            </a:r>
            <a:r>
              <a:rPr lang="en-US" altLang="en-US"/>
              <a:t> </a:t>
            </a:r>
            <a:r>
              <a:rPr lang="en-US" altLang="en-US" sz="2800"/>
              <a:t>A sugar/antigen		A</a:t>
            </a:r>
            <a:endParaRPr lang="en-US" altLang="en-US" sz="2800" baseline="30000"/>
          </a:p>
          <a:p>
            <a:pPr>
              <a:buFont typeface="Arial" panose="020B0604020202020204" pitchFamily="34" charset="0"/>
              <a:buNone/>
            </a:pPr>
            <a:r>
              <a:rPr lang="en-US" altLang="en-US"/>
              <a:t>I</a:t>
            </a:r>
            <a:r>
              <a:rPr lang="en-US" altLang="en-US" baseline="30000"/>
              <a:t>B</a:t>
            </a:r>
            <a:r>
              <a:rPr lang="en-US" altLang="en-US"/>
              <a:t>I</a:t>
            </a:r>
            <a:r>
              <a:rPr lang="en-US" altLang="en-US" baseline="30000"/>
              <a:t>B		</a:t>
            </a:r>
            <a:r>
              <a:rPr lang="en-US" altLang="en-US" sz="2800"/>
              <a:t> B sugar/antigen		B</a:t>
            </a:r>
            <a:endParaRPr lang="en-US" altLang="en-US" sz="2800" baseline="30000"/>
          </a:p>
          <a:p>
            <a:pPr>
              <a:buFont typeface="Arial" panose="020B0604020202020204" pitchFamily="34" charset="0"/>
              <a:buNone/>
            </a:pPr>
            <a:r>
              <a:rPr lang="en-US" altLang="en-US"/>
              <a:t>I</a:t>
            </a:r>
            <a:r>
              <a:rPr lang="en-US" altLang="en-US" baseline="30000"/>
              <a:t>B</a:t>
            </a:r>
            <a:r>
              <a:rPr lang="en-US" altLang="en-US"/>
              <a:t>I</a:t>
            </a:r>
            <a:r>
              <a:rPr lang="en-US" altLang="en-US" baseline="30000"/>
              <a:t>O</a:t>
            </a:r>
            <a:r>
              <a:rPr lang="en-US" altLang="en-US" sz="2800" baseline="30000"/>
              <a:t>		</a:t>
            </a:r>
            <a:r>
              <a:rPr lang="en-US" altLang="en-US" sz="2800"/>
              <a:t> B sugar/antigen		B</a:t>
            </a:r>
            <a:endParaRPr lang="en-US" altLang="en-US" sz="2800" baseline="30000"/>
          </a:p>
          <a:p>
            <a:pPr>
              <a:buFont typeface="Arial" panose="020B0604020202020204" pitchFamily="34" charset="0"/>
              <a:buNone/>
            </a:pPr>
            <a:r>
              <a:rPr lang="en-US" altLang="en-US"/>
              <a:t>I</a:t>
            </a:r>
            <a:r>
              <a:rPr lang="en-US" altLang="en-US" baseline="30000"/>
              <a:t>A</a:t>
            </a:r>
            <a:r>
              <a:rPr lang="en-US" altLang="en-US"/>
              <a:t>I</a:t>
            </a:r>
            <a:r>
              <a:rPr lang="en-US" altLang="en-US" baseline="30000"/>
              <a:t>B		</a:t>
            </a:r>
            <a:r>
              <a:rPr lang="en-US" altLang="en-US" sz="2800"/>
              <a:t>A and B  sugar/antigen 	AB</a:t>
            </a:r>
            <a:endParaRPr lang="en-US" altLang="en-US" sz="2800" baseline="30000"/>
          </a:p>
          <a:p>
            <a:pPr>
              <a:buFont typeface="Arial" panose="020B0604020202020204" pitchFamily="34" charset="0"/>
              <a:buNone/>
            </a:pPr>
            <a:r>
              <a:rPr lang="en-US" altLang="en-US"/>
              <a:t>I</a:t>
            </a:r>
            <a:r>
              <a:rPr lang="en-US" altLang="en-US" baseline="30000"/>
              <a:t>O</a:t>
            </a:r>
            <a:r>
              <a:rPr lang="en-US" altLang="en-US"/>
              <a:t>I</a:t>
            </a:r>
            <a:r>
              <a:rPr lang="en-US" altLang="en-US" baseline="30000"/>
              <a:t>O		</a:t>
            </a:r>
            <a:r>
              <a:rPr lang="en-US" altLang="en-US" sz="2400"/>
              <a:t>neither A nor B sugar/antigen</a:t>
            </a:r>
            <a:r>
              <a:rPr lang="en-US" altLang="en-US" sz="2800"/>
              <a:t>  O</a:t>
            </a:r>
          </a:p>
          <a:p>
            <a:pPr>
              <a:buFont typeface="Arial" panose="020B0604020202020204" pitchFamily="34" charset="0"/>
              <a:buNone/>
            </a:pPr>
            <a:endParaRPr lang="en-US" altLang="en-US" u="sng"/>
          </a:p>
          <a:p>
            <a:pPr>
              <a:buFont typeface="Arial" panose="020B0604020202020204" pitchFamily="34" charset="0"/>
              <a:buNone/>
            </a:pPr>
            <a:endParaRPr lang="en-US" altLang="en-US" u="sng"/>
          </a:p>
        </p:txBody>
      </p:sp>
    </p:spTree>
    <p:extLst>
      <p:ext uri="{BB962C8B-B14F-4D97-AF65-F5344CB8AC3E}">
        <p14:creationId xmlns:p14="http://schemas.microsoft.com/office/powerpoint/2010/main" val="202979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D01E7DBF-674F-944D-A4FC-2D5A2C56CB08}"/>
              </a:ext>
            </a:extLst>
          </p:cNvPr>
          <p:cNvSpPr>
            <a:spLocks noGrp="1"/>
          </p:cNvSpPr>
          <p:nvPr>
            <p:ph type="title"/>
          </p:nvPr>
        </p:nvSpPr>
        <p:spPr>
          <a:xfrm>
            <a:off x="457200" y="152400"/>
            <a:ext cx="8305800" cy="1676400"/>
          </a:xfrm>
        </p:spPr>
        <p:txBody>
          <a:bodyPr/>
          <a:lstStyle/>
          <a:p>
            <a:pPr algn="l"/>
            <a:r>
              <a:rPr lang="en-US" altLang="en-US" sz="3200"/>
              <a:t>Test your understanding.  What type of offspring are possible?  What are theoretical expectations?  Do this!  Practice! Show Punnett square! </a:t>
            </a:r>
          </a:p>
        </p:txBody>
      </p:sp>
      <p:sp>
        <p:nvSpPr>
          <p:cNvPr id="36866" name="Content Placeholder 2">
            <a:extLst>
              <a:ext uri="{FF2B5EF4-FFF2-40B4-BE49-F238E27FC236}">
                <a16:creationId xmlns:a16="http://schemas.microsoft.com/office/drawing/2014/main" id="{280DE841-62D9-9E44-8541-53339993CD8B}"/>
              </a:ext>
            </a:extLst>
          </p:cNvPr>
          <p:cNvSpPr>
            <a:spLocks noGrp="1"/>
          </p:cNvSpPr>
          <p:nvPr>
            <p:ph idx="1"/>
          </p:nvPr>
        </p:nvSpPr>
        <p:spPr>
          <a:xfrm>
            <a:off x="457200" y="1752600"/>
            <a:ext cx="4075113" cy="4525963"/>
          </a:xfrm>
        </p:spPr>
        <p:txBody>
          <a:bodyPr/>
          <a:lstStyle/>
          <a:p>
            <a:r>
              <a:rPr lang="en-US" altLang="en-US" sz="2400"/>
              <a:t>AXA</a:t>
            </a:r>
          </a:p>
          <a:p>
            <a:r>
              <a:rPr lang="en-US" altLang="en-US" sz="2400"/>
              <a:t>B X B</a:t>
            </a:r>
          </a:p>
          <a:p>
            <a:r>
              <a:rPr lang="en-US" altLang="en-US" sz="2400"/>
              <a:t>A X B</a:t>
            </a:r>
          </a:p>
          <a:p>
            <a:r>
              <a:rPr lang="en-US" altLang="en-US" sz="2400"/>
              <a:t>O X O</a:t>
            </a:r>
          </a:p>
          <a:p>
            <a:r>
              <a:rPr lang="en-US" altLang="en-US" sz="2400"/>
              <a:t>AB X AB</a:t>
            </a:r>
          </a:p>
          <a:p>
            <a:r>
              <a:rPr lang="en-US" altLang="en-US" sz="2400"/>
              <a:t>A X O</a:t>
            </a:r>
          </a:p>
          <a:p>
            <a:r>
              <a:rPr lang="en-US" altLang="en-US" sz="2400"/>
              <a:t>B X O</a:t>
            </a:r>
          </a:p>
          <a:p>
            <a:r>
              <a:rPr lang="en-US" altLang="en-US" sz="2400"/>
              <a:t>A X AB</a:t>
            </a:r>
          </a:p>
          <a:p>
            <a:r>
              <a:rPr lang="en-US" altLang="en-US" sz="2400"/>
              <a:t>B X AB</a:t>
            </a:r>
          </a:p>
          <a:p>
            <a:r>
              <a:rPr lang="en-US" altLang="en-US" sz="2400"/>
              <a:t>O X AB</a:t>
            </a:r>
          </a:p>
        </p:txBody>
      </p:sp>
      <p:sp>
        <p:nvSpPr>
          <p:cNvPr id="36867" name="TextBox 1">
            <a:extLst>
              <a:ext uri="{FF2B5EF4-FFF2-40B4-BE49-F238E27FC236}">
                <a16:creationId xmlns:a16="http://schemas.microsoft.com/office/drawing/2014/main" id="{3BE1EDD3-095D-6A45-8242-A82037041942}"/>
              </a:ext>
            </a:extLst>
          </p:cNvPr>
          <p:cNvSpPr txBox="1">
            <a:spLocks noChangeArrowheads="1"/>
          </p:cNvSpPr>
          <p:nvPr/>
        </p:nvSpPr>
        <p:spPr bwMode="auto">
          <a:xfrm>
            <a:off x="5600700" y="2754313"/>
            <a:ext cx="32083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a:t>Set up your punnett square in ways that test all possibilities of genotypes.</a:t>
            </a:r>
          </a:p>
          <a:p>
            <a:pPr eaLnBrk="1" hangingPunct="1">
              <a:spcBef>
                <a:spcPct val="0"/>
              </a:spcBef>
              <a:buFontTx/>
              <a:buNone/>
            </a:pPr>
            <a:endParaRPr lang="en-US" altLang="en-US" sz="1800"/>
          </a:p>
        </p:txBody>
      </p:sp>
    </p:spTree>
    <p:extLst>
      <p:ext uri="{BB962C8B-B14F-4D97-AF65-F5344CB8AC3E}">
        <p14:creationId xmlns:p14="http://schemas.microsoft.com/office/powerpoint/2010/main" val="65549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BED8A41E-3C5A-E146-8FC1-F8BA91F8C4E8}"/>
              </a:ext>
            </a:extLst>
          </p:cNvPr>
          <p:cNvSpPr>
            <a:spLocks noGrp="1"/>
          </p:cNvSpPr>
          <p:nvPr>
            <p:ph type="title"/>
          </p:nvPr>
        </p:nvSpPr>
        <p:spPr/>
        <p:txBody>
          <a:bodyPr/>
          <a:lstStyle/>
          <a:p>
            <a:r>
              <a:rPr lang="en-US" altLang="en-US"/>
              <a:t>Practical application?...</a:t>
            </a:r>
          </a:p>
        </p:txBody>
      </p:sp>
      <p:sp>
        <p:nvSpPr>
          <p:cNvPr id="38914" name="Rectangle 3">
            <a:extLst>
              <a:ext uri="{FF2B5EF4-FFF2-40B4-BE49-F238E27FC236}">
                <a16:creationId xmlns:a16="http://schemas.microsoft.com/office/drawing/2014/main" id="{F1D32223-4AC7-A84F-8DF3-0EAEE308D6F9}"/>
              </a:ext>
            </a:extLst>
          </p:cNvPr>
          <p:cNvSpPr>
            <a:spLocks noGrp="1"/>
          </p:cNvSpPr>
          <p:nvPr>
            <p:ph type="body" idx="1"/>
          </p:nvPr>
        </p:nvSpPr>
        <p:spPr/>
        <p:txBody>
          <a:bodyPr/>
          <a:lstStyle/>
          <a:p>
            <a:r>
              <a:rPr lang="en-US" altLang="en-US"/>
              <a:t>Blood type is often used to determine if an individual </a:t>
            </a:r>
            <a:r>
              <a:rPr lang="en-US" altLang="en-US" i="1"/>
              <a:t>could be </a:t>
            </a:r>
            <a:r>
              <a:rPr lang="en-US" altLang="en-US"/>
              <a:t>the parent of a child.</a:t>
            </a:r>
          </a:p>
          <a:p>
            <a:pPr lvl="1">
              <a:buFont typeface="Arial" panose="020B0604020202020204" pitchFamily="34" charset="0"/>
              <a:buNone/>
            </a:pPr>
            <a:r>
              <a:rPr lang="en-US" altLang="en-US"/>
              <a:t>e.g. Paternity cases, babies switched in hospital</a:t>
            </a:r>
          </a:p>
          <a:p>
            <a:pPr lvl="2"/>
            <a:endParaRPr lang="en-US" altLang="en-US"/>
          </a:p>
          <a:p>
            <a:pPr lvl="2">
              <a:buFont typeface="Arial" panose="020B0604020202020204" pitchFamily="34" charset="0"/>
              <a:buNone/>
            </a:pPr>
            <a:r>
              <a:rPr lang="en-US" altLang="en-US" sz="3200"/>
              <a:t> Can only rule out an individual as a parent, not prove that he/she is.  Why?</a:t>
            </a:r>
          </a:p>
        </p:txBody>
      </p:sp>
    </p:spTree>
    <p:extLst>
      <p:ext uri="{BB962C8B-B14F-4D97-AF65-F5344CB8AC3E}">
        <p14:creationId xmlns:p14="http://schemas.microsoft.com/office/powerpoint/2010/main" val="72770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480000C-C264-2343-803F-571C8E265F69}"/>
              </a:ext>
            </a:extLst>
          </p:cNvPr>
          <p:cNvSpPr>
            <a:spLocks noGrp="1"/>
          </p:cNvSpPr>
          <p:nvPr>
            <p:ph type="title"/>
          </p:nvPr>
        </p:nvSpPr>
        <p:spPr/>
        <p:txBody>
          <a:bodyPr/>
          <a:lstStyle/>
          <a:p>
            <a:r>
              <a:rPr lang="en-US" altLang="en-US"/>
              <a:t>Why do we care about ABO blood group?</a:t>
            </a:r>
          </a:p>
        </p:txBody>
      </p:sp>
      <p:sp>
        <p:nvSpPr>
          <p:cNvPr id="40962" name="Content Placeholder 2">
            <a:extLst>
              <a:ext uri="{FF2B5EF4-FFF2-40B4-BE49-F238E27FC236}">
                <a16:creationId xmlns:a16="http://schemas.microsoft.com/office/drawing/2014/main" id="{D14333E4-EBB7-8940-8F82-17F19AAE1417}"/>
              </a:ext>
            </a:extLst>
          </p:cNvPr>
          <p:cNvSpPr>
            <a:spLocks noGrp="1"/>
          </p:cNvSpPr>
          <p:nvPr>
            <p:ph idx="1"/>
          </p:nvPr>
        </p:nvSpPr>
        <p:spPr/>
        <p:txBody>
          <a:bodyPr/>
          <a:lstStyle/>
          <a:p>
            <a:r>
              <a:rPr lang="en-US" altLang="en-US"/>
              <a:t>Until medical technology advanced to allow blood transfusions, we didn’t care, because hadn’t detected them yet.  </a:t>
            </a:r>
          </a:p>
          <a:p>
            <a:endParaRPr lang="en-US" altLang="en-US"/>
          </a:p>
          <a:p>
            <a:r>
              <a:rPr lang="en-US" altLang="en-US"/>
              <a:t>But…During the first transfusions, ABO antigens were actually discovered because agglutination occurred in the recipient of the donated blood cell. Agglutination in vivo is fatal. </a:t>
            </a:r>
          </a:p>
        </p:txBody>
      </p:sp>
    </p:spTree>
    <p:extLst>
      <p:ext uri="{BB962C8B-B14F-4D97-AF65-F5344CB8AC3E}">
        <p14:creationId xmlns:p14="http://schemas.microsoft.com/office/powerpoint/2010/main" val="385186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6DDE-0046-E149-83F9-ABA19036FDB5}"/>
              </a:ext>
            </a:extLst>
          </p:cNvPr>
          <p:cNvSpPr>
            <a:spLocks noGrp="1"/>
          </p:cNvSpPr>
          <p:nvPr>
            <p:ph type="title"/>
          </p:nvPr>
        </p:nvSpPr>
        <p:spPr/>
        <p:txBody>
          <a:bodyPr/>
          <a:lstStyle/>
          <a:p>
            <a:r>
              <a:rPr lang="en-US" dirty="0">
                <a:hlinkClick r:id="rId2"/>
              </a:rPr>
              <a:t>https://www.nobelprize.org</a:t>
            </a:r>
            <a:br>
              <a:rPr lang="en-US" dirty="0"/>
            </a:br>
            <a:endParaRPr lang="en-US" dirty="0"/>
          </a:p>
        </p:txBody>
      </p:sp>
      <p:sp>
        <p:nvSpPr>
          <p:cNvPr id="3" name="Content Placeholder 2">
            <a:extLst>
              <a:ext uri="{FF2B5EF4-FFF2-40B4-BE49-F238E27FC236}">
                <a16:creationId xmlns:a16="http://schemas.microsoft.com/office/drawing/2014/main" id="{8E014865-00AB-AD4C-B2FA-950DE56D83A0}"/>
              </a:ext>
            </a:extLst>
          </p:cNvPr>
          <p:cNvSpPr>
            <a:spLocks noGrp="1"/>
          </p:cNvSpPr>
          <p:nvPr>
            <p:ph idx="1"/>
          </p:nvPr>
        </p:nvSpPr>
        <p:spPr/>
        <p:txBody>
          <a:bodyPr/>
          <a:lstStyle/>
          <a:p>
            <a:r>
              <a:rPr lang="en-US" dirty="0"/>
              <a:t>It’s Nobel Prize week!!! </a:t>
            </a:r>
          </a:p>
          <a:p>
            <a:pPr lvl="1"/>
            <a:r>
              <a:rPr lang="en-US" dirty="0"/>
              <a:t>Prize in Medicine and Physiology-—3 scientists who study hypoxia. Low oxygen.</a:t>
            </a:r>
          </a:p>
          <a:p>
            <a:pPr lvl="1"/>
            <a:r>
              <a:rPr lang="en-US" dirty="0"/>
              <a:t> Nobel Prize in Physics—For discovery of first planet orbiting a star in a solar system outside our own.</a:t>
            </a:r>
          </a:p>
          <a:p>
            <a:pPr lvl="1"/>
            <a:r>
              <a:rPr lang="en-US" dirty="0"/>
              <a:t>Nobel Prize in Chemistry—for development of lithium-ion batteries.  Thank them when recharging ANYTHING today.</a:t>
            </a:r>
          </a:p>
        </p:txBody>
      </p:sp>
    </p:spTree>
    <p:extLst>
      <p:ext uri="{BB962C8B-B14F-4D97-AF65-F5344CB8AC3E}">
        <p14:creationId xmlns:p14="http://schemas.microsoft.com/office/powerpoint/2010/main" val="396373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CCBFE316-0D57-7A45-8F15-DCEB670A7800}"/>
              </a:ext>
            </a:extLst>
          </p:cNvPr>
          <p:cNvSpPr>
            <a:spLocks noGrp="1"/>
          </p:cNvSpPr>
          <p:nvPr>
            <p:ph type="title"/>
          </p:nvPr>
        </p:nvSpPr>
        <p:spPr/>
        <p:txBody>
          <a:bodyPr/>
          <a:lstStyle/>
          <a:p>
            <a:r>
              <a:rPr lang="en-US" altLang="en-US"/>
              <a:t>So</a:t>
            </a:r>
            <a:r>
              <a:rPr lang="is-IS" altLang="en-US"/>
              <a:t>…what happened?</a:t>
            </a:r>
            <a:endParaRPr lang="en-US" altLang="en-US"/>
          </a:p>
        </p:txBody>
      </p:sp>
      <p:sp>
        <p:nvSpPr>
          <p:cNvPr id="41986" name="Content Placeholder 2">
            <a:extLst>
              <a:ext uri="{FF2B5EF4-FFF2-40B4-BE49-F238E27FC236}">
                <a16:creationId xmlns:a16="http://schemas.microsoft.com/office/drawing/2014/main" id="{660712F5-DEE2-D841-AB3A-7FCD218E4896}"/>
              </a:ext>
            </a:extLst>
          </p:cNvPr>
          <p:cNvSpPr>
            <a:spLocks noGrp="1"/>
          </p:cNvSpPr>
          <p:nvPr>
            <p:ph idx="1"/>
          </p:nvPr>
        </p:nvSpPr>
        <p:spPr/>
        <p:txBody>
          <a:bodyPr/>
          <a:lstStyle/>
          <a:p>
            <a:r>
              <a:rPr lang="en-US" altLang="en-US"/>
              <a:t>Some immunology background….Usually white blood cells called B-cells produce antibodies only after something foreign enters our bodies---like a virus. </a:t>
            </a:r>
          </a:p>
          <a:p>
            <a:r>
              <a:rPr lang="en-US" altLang="en-US"/>
              <a:t>Antibodies are very specific and bind the </a:t>
            </a:r>
            <a:r>
              <a:rPr lang="en-US" altLang="en-US" u="sng"/>
              <a:t>foreign antigen </a:t>
            </a:r>
            <a:r>
              <a:rPr lang="en-US" altLang="en-US"/>
              <a:t>to inactivate it.</a:t>
            </a:r>
          </a:p>
        </p:txBody>
      </p:sp>
    </p:spTree>
    <p:extLst>
      <p:ext uri="{BB962C8B-B14F-4D97-AF65-F5344CB8AC3E}">
        <p14:creationId xmlns:p14="http://schemas.microsoft.com/office/powerpoint/2010/main" val="298394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1A2A246-671D-3B4B-93D8-E6FA8036C38A}"/>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231EC213-E5BE-4545-AD1D-1121C07D3D44}"/>
              </a:ext>
            </a:extLst>
          </p:cNvPr>
          <p:cNvSpPr>
            <a:spLocks noGrp="1"/>
          </p:cNvSpPr>
          <p:nvPr>
            <p:ph idx="1"/>
          </p:nvPr>
        </p:nvSpPr>
        <p:spPr/>
        <p:txBody>
          <a:bodyPr/>
          <a:lstStyle/>
          <a:p>
            <a:r>
              <a:rPr lang="en-US" altLang="en-US"/>
              <a:t>In fact, we coaxed mice into making the  antibodies against human A- , B-, and D-antigen to use in our lab.  The antigens are foreign to mice so they make antibodies—as if they are being attacked by a pathogen. </a:t>
            </a:r>
          </a:p>
          <a:p>
            <a:r>
              <a:rPr lang="en-US" altLang="en-US"/>
              <a:t>We can then just take the serum from these mice and use it in ABO blood typing.  </a:t>
            </a:r>
          </a:p>
          <a:p>
            <a:endParaRPr lang="en-US" altLang="en-US"/>
          </a:p>
        </p:txBody>
      </p:sp>
    </p:spTree>
    <p:extLst>
      <p:ext uri="{BB962C8B-B14F-4D97-AF65-F5344CB8AC3E}">
        <p14:creationId xmlns:p14="http://schemas.microsoft.com/office/powerpoint/2010/main" val="3186835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9238EC7-C754-1A49-8CAD-B62C8A9E3125}"/>
              </a:ext>
            </a:extLst>
          </p:cNvPr>
          <p:cNvSpPr>
            <a:spLocks noGrp="1"/>
          </p:cNvSpPr>
          <p:nvPr>
            <p:ph type="title"/>
          </p:nvPr>
        </p:nvSpPr>
        <p:spPr/>
        <p:txBody>
          <a:bodyPr rtlCol="0">
            <a:normAutofit/>
          </a:bodyPr>
          <a:lstStyle/>
          <a:p>
            <a:pPr algn="l" fontAlgn="auto">
              <a:spcAft>
                <a:spcPts val="0"/>
              </a:spcAft>
              <a:defRPr/>
            </a:pPr>
            <a:r>
              <a:rPr lang="en-US" sz="3200" dirty="0">
                <a:ea typeface="+mj-ea"/>
              </a:rPr>
              <a:t>But why would humans have these antibodies in their serum.  </a:t>
            </a:r>
          </a:p>
        </p:txBody>
      </p:sp>
      <p:sp>
        <p:nvSpPr>
          <p:cNvPr id="44034" name="Rectangle 3">
            <a:extLst>
              <a:ext uri="{FF2B5EF4-FFF2-40B4-BE49-F238E27FC236}">
                <a16:creationId xmlns:a16="http://schemas.microsoft.com/office/drawing/2014/main" id="{2E74879A-5116-0249-88B1-AEFD6DDCFD9D}"/>
              </a:ext>
            </a:extLst>
          </p:cNvPr>
          <p:cNvSpPr>
            <a:spLocks noGrp="1"/>
          </p:cNvSpPr>
          <p:nvPr>
            <p:ph idx="1"/>
          </p:nvPr>
        </p:nvSpPr>
        <p:spPr/>
        <p:txBody>
          <a:bodyPr/>
          <a:lstStyle/>
          <a:p>
            <a:endParaRPr lang="en-US" altLang="en-US"/>
          </a:p>
          <a:p>
            <a:endParaRPr lang="en-US" altLang="en-US"/>
          </a:p>
          <a:p>
            <a:r>
              <a:rPr lang="en-US" altLang="en-US"/>
              <a:t>Unusual phenomenon.  Humans make anti-A and anti-B antibodies </a:t>
            </a:r>
            <a:r>
              <a:rPr lang="en-US" altLang="en-US" i="1"/>
              <a:t>without</a:t>
            </a:r>
            <a:r>
              <a:rPr lang="en-US" altLang="en-US"/>
              <a:t> known prior exposure to the antigens.</a:t>
            </a:r>
          </a:p>
          <a:p>
            <a:r>
              <a:rPr lang="en-US" altLang="en-US"/>
              <a:t>Cause rbcs to agglutinate (clump together) </a:t>
            </a:r>
          </a:p>
          <a:p>
            <a:r>
              <a:rPr lang="en-US" altLang="en-US"/>
              <a:t>Fatal in blood transfusions with incompatible blood types</a:t>
            </a:r>
          </a:p>
        </p:txBody>
      </p:sp>
    </p:spTree>
    <p:extLst>
      <p:ext uri="{BB962C8B-B14F-4D97-AF65-F5344CB8AC3E}">
        <p14:creationId xmlns:p14="http://schemas.microsoft.com/office/powerpoint/2010/main" val="1795538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763DBF21-C6B8-1B42-83E8-301C50EAA153}"/>
              </a:ext>
            </a:extLst>
          </p:cNvPr>
          <p:cNvSpPr>
            <a:spLocks noGrp="1"/>
          </p:cNvSpPr>
          <p:nvPr>
            <p:ph type="title"/>
          </p:nvPr>
        </p:nvSpPr>
        <p:spPr/>
        <p:txBody>
          <a:bodyPr/>
          <a:lstStyle/>
          <a:p>
            <a:r>
              <a:rPr lang="en-US" altLang="en-US"/>
              <a:t>Summary of all blood types</a:t>
            </a:r>
          </a:p>
        </p:txBody>
      </p:sp>
      <p:sp>
        <p:nvSpPr>
          <p:cNvPr id="46082" name="Rectangle 3">
            <a:extLst>
              <a:ext uri="{FF2B5EF4-FFF2-40B4-BE49-F238E27FC236}">
                <a16:creationId xmlns:a16="http://schemas.microsoft.com/office/drawing/2014/main" id="{83A772DD-359C-4548-8CF7-B9F0F19C7BB0}"/>
              </a:ext>
            </a:extLst>
          </p:cNvPr>
          <p:cNvSpPr>
            <a:spLocks noGrp="1"/>
          </p:cNvSpPr>
          <p:nvPr>
            <p:ph type="body" idx="1"/>
          </p:nvPr>
        </p:nvSpPr>
        <p:spPr>
          <a:xfrm>
            <a:off x="0" y="1371600"/>
            <a:ext cx="8839200" cy="4648200"/>
          </a:xfrm>
        </p:spPr>
        <p:txBody>
          <a:bodyPr/>
          <a:lstStyle/>
          <a:p>
            <a:pPr>
              <a:buFont typeface="Arial" panose="020B0604020202020204" pitchFamily="34" charset="0"/>
              <a:buNone/>
            </a:pPr>
            <a:r>
              <a:rPr lang="en-US" altLang="en-US" sz="2400" b="1" u="sng"/>
              <a:t>Blood type</a:t>
            </a:r>
            <a:r>
              <a:rPr lang="en-US" altLang="en-US" sz="2400" b="1"/>
              <a:t>	</a:t>
            </a:r>
            <a:r>
              <a:rPr lang="en-US" altLang="en-US" sz="2400" b="1" u="sng"/>
              <a:t>rbc antigen</a:t>
            </a:r>
            <a:r>
              <a:rPr lang="en-US" altLang="en-US" sz="2400" b="1"/>
              <a:t>	</a:t>
            </a:r>
            <a:r>
              <a:rPr lang="en-US" altLang="en-US" sz="2400" b="1" u="sng"/>
              <a:t>antibody produced     </a:t>
            </a:r>
            <a:r>
              <a:rPr lang="en-US" altLang="en-US" sz="1400" b="1" u="sng"/>
              <a:t>result as  transfusion recipient</a:t>
            </a:r>
          </a:p>
          <a:p>
            <a:pPr>
              <a:buFont typeface="Arial" panose="020B0604020202020204" pitchFamily="34" charset="0"/>
              <a:buNone/>
            </a:pPr>
            <a:r>
              <a:rPr lang="en-US" altLang="en-US" sz="2400"/>
              <a:t>  A		              A			anti-B		</a:t>
            </a:r>
            <a:r>
              <a:rPr lang="en-US" altLang="en-US" sz="1800"/>
              <a:t>agglutinates B RBCs</a:t>
            </a:r>
          </a:p>
          <a:p>
            <a:pPr>
              <a:buFont typeface="Arial" panose="020B0604020202020204" pitchFamily="34" charset="0"/>
              <a:buNone/>
            </a:pPr>
            <a:endParaRPr lang="en-US" altLang="en-US" sz="2400"/>
          </a:p>
          <a:p>
            <a:pPr>
              <a:buFont typeface="Arial" panose="020B0604020202020204" pitchFamily="34" charset="0"/>
              <a:buNone/>
            </a:pPr>
            <a:r>
              <a:rPr lang="en-US" altLang="en-US" sz="2400"/>
              <a:t>  B			B			anti-A		</a:t>
            </a:r>
            <a:r>
              <a:rPr lang="en-US" altLang="en-US" sz="1800"/>
              <a:t>agglutinates A RBCs</a:t>
            </a:r>
          </a:p>
          <a:p>
            <a:pPr>
              <a:buFont typeface="Arial" panose="020B0604020202020204" pitchFamily="34" charset="0"/>
              <a:buNone/>
            </a:pPr>
            <a:endParaRPr lang="en-US" altLang="en-US" sz="2400"/>
          </a:p>
          <a:p>
            <a:pPr>
              <a:buFont typeface="Arial" panose="020B0604020202020204" pitchFamily="34" charset="0"/>
              <a:buNone/>
            </a:pPr>
            <a:endParaRPr lang="en-US" altLang="en-US" sz="2400"/>
          </a:p>
          <a:p>
            <a:pPr>
              <a:buFont typeface="Arial" panose="020B0604020202020204" pitchFamily="34" charset="0"/>
              <a:buNone/>
            </a:pPr>
            <a:r>
              <a:rPr lang="en-US" altLang="en-US" sz="2400"/>
              <a:t>AB		         A and B		             none	 	</a:t>
            </a:r>
            <a:r>
              <a:rPr lang="en-US" altLang="en-US" sz="1800"/>
              <a:t>no agglutination</a:t>
            </a:r>
          </a:p>
          <a:p>
            <a:pPr>
              <a:buFont typeface="Arial" panose="020B0604020202020204" pitchFamily="34" charset="0"/>
              <a:buNone/>
            </a:pPr>
            <a:endParaRPr lang="en-US" altLang="en-US" sz="2400"/>
          </a:p>
          <a:p>
            <a:pPr>
              <a:buFont typeface="Arial" panose="020B0604020202020204" pitchFamily="34" charset="0"/>
              <a:buNone/>
            </a:pPr>
            <a:r>
              <a:rPr lang="en-US" altLang="en-US" sz="2400"/>
              <a:t>O 		       no A nor B		anti-A and anti-B	</a:t>
            </a:r>
            <a:r>
              <a:rPr lang="en-US" altLang="en-US" sz="1800"/>
              <a:t>agglutinates A, B, 								AB  RBCs</a:t>
            </a:r>
          </a:p>
        </p:txBody>
      </p:sp>
    </p:spTree>
    <p:extLst>
      <p:ext uri="{BB962C8B-B14F-4D97-AF65-F5344CB8AC3E}">
        <p14:creationId xmlns:p14="http://schemas.microsoft.com/office/powerpoint/2010/main" val="1793280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02FCECB1-C750-AB4B-8335-D41B39CD4CC2}"/>
              </a:ext>
            </a:extLst>
          </p:cNvPr>
          <p:cNvSpPr>
            <a:spLocks noGrp="1"/>
          </p:cNvSpPr>
          <p:nvPr>
            <p:ph type="title"/>
          </p:nvPr>
        </p:nvSpPr>
        <p:spPr/>
        <p:txBody>
          <a:bodyPr/>
          <a:lstStyle/>
          <a:p>
            <a:r>
              <a:rPr lang="en-US" altLang="en-US"/>
              <a:t>Blood type compatibility---practice!</a:t>
            </a:r>
          </a:p>
        </p:txBody>
      </p:sp>
      <p:sp>
        <p:nvSpPr>
          <p:cNvPr id="48130" name="Rectangle 3">
            <a:extLst>
              <a:ext uri="{FF2B5EF4-FFF2-40B4-BE49-F238E27FC236}">
                <a16:creationId xmlns:a16="http://schemas.microsoft.com/office/drawing/2014/main" id="{09B762A3-5FF9-DC4B-AEA2-D0D6B2B272DC}"/>
              </a:ext>
            </a:extLst>
          </p:cNvPr>
          <p:cNvSpPr>
            <a:spLocks noGrp="1"/>
          </p:cNvSpPr>
          <p:nvPr>
            <p:ph type="body" idx="1"/>
          </p:nvPr>
        </p:nvSpPr>
        <p:spPr/>
        <p:txBody>
          <a:bodyPr/>
          <a:lstStyle/>
          <a:p>
            <a:pPr marL="609600" indent="-609600"/>
            <a:r>
              <a:rPr lang="en-US" altLang="en-US"/>
              <a:t>Must consider 2 things before blood transfusions</a:t>
            </a:r>
          </a:p>
          <a:p>
            <a:pPr marL="609600" indent="-609600">
              <a:buFont typeface="Arial" panose="020B0604020202020204" pitchFamily="34" charset="0"/>
              <a:buAutoNum type="arabicPeriod"/>
            </a:pPr>
            <a:r>
              <a:rPr lang="en-US" altLang="en-US"/>
              <a:t>Which, if any antigens are on the rbcs of the </a:t>
            </a:r>
            <a:r>
              <a:rPr lang="en-US" altLang="en-US">
                <a:solidFill>
                  <a:srgbClr val="CC3300"/>
                </a:solidFill>
              </a:rPr>
              <a:t>donor? </a:t>
            </a:r>
            <a:r>
              <a:rPr lang="en-US" altLang="en-US"/>
              <a:t>(Donor only gives cells)</a:t>
            </a:r>
          </a:p>
          <a:p>
            <a:pPr marL="609600" indent="-609600">
              <a:buFont typeface="Arial" panose="020B0604020202020204" pitchFamily="34" charset="0"/>
              <a:buAutoNum type="arabicPeriod"/>
            </a:pPr>
            <a:endParaRPr lang="en-US" altLang="en-US"/>
          </a:p>
          <a:p>
            <a:pPr marL="609600" indent="-609600">
              <a:buFont typeface="Arial" panose="020B0604020202020204" pitchFamily="34" charset="0"/>
              <a:buAutoNum type="arabicPeriod"/>
            </a:pPr>
            <a:r>
              <a:rPr lang="en-US" altLang="en-US"/>
              <a:t>Which, if any antibodies will be present in the </a:t>
            </a:r>
            <a:r>
              <a:rPr lang="en-US" altLang="en-US">
                <a:solidFill>
                  <a:srgbClr val="CC3300"/>
                </a:solidFill>
              </a:rPr>
              <a:t>recipient's</a:t>
            </a:r>
            <a:r>
              <a:rPr lang="en-US" altLang="en-US"/>
              <a:t> serum. (donors cells will combine with the recipient</a:t>
            </a:r>
            <a:r>
              <a:rPr lang="ja-JP" altLang="en-US"/>
              <a:t>’</a:t>
            </a:r>
            <a:r>
              <a:rPr lang="en-US" altLang="ja-JP"/>
              <a:t>s serum)</a:t>
            </a:r>
            <a:endParaRPr lang="en-US" altLang="en-US"/>
          </a:p>
        </p:txBody>
      </p:sp>
    </p:spTree>
    <p:extLst>
      <p:ext uri="{BB962C8B-B14F-4D97-AF65-F5344CB8AC3E}">
        <p14:creationId xmlns:p14="http://schemas.microsoft.com/office/powerpoint/2010/main" val="2021589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a:extLst>
              <a:ext uri="{FF2B5EF4-FFF2-40B4-BE49-F238E27FC236}">
                <a16:creationId xmlns:a16="http://schemas.microsoft.com/office/drawing/2014/main" id="{AE739242-A2F3-754C-AFBF-1C9423A1C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54864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945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D2BDFF1-B3EE-1046-AB65-046DCF3387A3}"/>
              </a:ext>
            </a:extLst>
          </p:cNvPr>
          <p:cNvSpPr>
            <a:spLocks noGrp="1"/>
          </p:cNvSpPr>
          <p:nvPr>
            <p:ph type="title"/>
          </p:nvPr>
        </p:nvSpPr>
        <p:spPr/>
        <p:txBody>
          <a:bodyPr/>
          <a:lstStyle/>
          <a:p>
            <a:r>
              <a:rPr lang="en-US" altLang="en-US"/>
              <a:t>Try the blood typing game at:</a:t>
            </a:r>
            <a:br>
              <a:rPr lang="en-US" altLang="en-US"/>
            </a:br>
            <a:r>
              <a:rPr lang="en-US" altLang="en-US"/>
              <a:t>Nobelprize.org</a:t>
            </a:r>
          </a:p>
        </p:txBody>
      </p:sp>
      <p:sp>
        <p:nvSpPr>
          <p:cNvPr id="52226" name="Content Placeholder 2">
            <a:extLst>
              <a:ext uri="{FF2B5EF4-FFF2-40B4-BE49-F238E27FC236}">
                <a16:creationId xmlns:a16="http://schemas.microsoft.com/office/drawing/2014/main" id="{11F05A27-D42B-B842-AC36-0D671EB1C715}"/>
              </a:ext>
            </a:extLst>
          </p:cNvPr>
          <p:cNvSpPr>
            <a:spLocks noGrp="1"/>
          </p:cNvSpPr>
          <p:nvPr>
            <p:ph idx="1"/>
          </p:nvPr>
        </p:nvSpPr>
        <p:spPr/>
        <p:txBody>
          <a:bodyPr/>
          <a:lstStyle/>
          <a:p>
            <a:r>
              <a:rPr lang="en-US" altLang="en-US">
                <a:hlinkClick r:id="rId2"/>
              </a:rPr>
              <a:t>http://www.nobelprize.org/educational/medicine/bloodtypinggame/</a:t>
            </a:r>
            <a:endParaRPr lang="en-US" altLang="en-US"/>
          </a:p>
          <a:p>
            <a:endParaRPr lang="en-US" altLang="en-US"/>
          </a:p>
          <a:p>
            <a:endParaRPr lang="en-US" altLang="en-US"/>
          </a:p>
        </p:txBody>
      </p:sp>
    </p:spTree>
    <p:extLst>
      <p:ext uri="{BB962C8B-B14F-4D97-AF65-F5344CB8AC3E}">
        <p14:creationId xmlns:p14="http://schemas.microsoft.com/office/powerpoint/2010/main" val="1046775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24D3F489-4B64-AC44-AF37-1C44C26B2F95}"/>
              </a:ext>
            </a:extLst>
          </p:cNvPr>
          <p:cNvSpPr>
            <a:spLocks noGrp="1"/>
          </p:cNvSpPr>
          <p:nvPr>
            <p:ph type="title"/>
          </p:nvPr>
        </p:nvSpPr>
        <p:spPr/>
        <p:txBody>
          <a:bodyPr/>
          <a:lstStyle/>
          <a:p>
            <a:r>
              <a:rPr lang="en-US" altLang="en-US"/>
              <a:t>Other important rbc antigens…</a:t>
            </a:r>
          </a:p>
        </p:txBody>
      </p:sp>
      <p:sp>
        <p:nvSpPr>
          <p:cNvPr id="53250" name="Rectangle 3">
            <a:extLst>
              <a:ext uri="{FF2B5EF4-FFF2-40B4-BE49-F238E27FC236}">
                <a16:creationId xmlns:a16="http://schemas.microsoft.com/office/drawing/2014/main" id="{03401B0E-A09E-CC4F-9302-10D1079AC685}"/>
              </a:ext>
            </a:extLst>
          </p:cNvPr>
          <p:cNvSpPr>
            <a:spLocks noGrp="1"/>
          </p:cNvSpPr>
          <p:nvPr>
            <p:ph type="body" idx="1"/>
          </p:nvPr>
        </p:nvSpPr>
        <p:spPr/>
        <p:txBody>
          <a:bodyPr/>
          <a:lstStyle/>
          <a:p>
            <a:r>
              <a:rPr lang="en-US" altLang="en-US"/>
              <a:t>Another antigen, called D-antigen/rhesus factor/Rh factor is present on rbcs</a:t>
            </a:r>
          </a:p>
          <a:p>
            <a:r>
              <a:rPr lang="en-US" altLang="en-US"/>
              <a:t>Controlled by other genes (not I-gene)</a:t>
            </a:r>
          </a:p>
          <a:p>
            <a:r>
              <a:rPr lang="en-US" altLang="en-US"/>
              <a:t>Some people express Rh antigen on rbcs (Rh-positive), some lack the antigen (Rh-negative)</a:t>
            </a:r>
          </a:p>
          <a:p>
            <a:r>
              <a:rPr lang="en-US" altLang="en-US"/>
              <a:t>Important in women during pregnancy</a:t>
            </a:r>
          </a:p>
          <a:p>
            <a:pPr lvl="1"/>
            <a:r>
              <a:rPr lang="en-US" altLang="en-US"/>
              <a:t>Fatal condition for fetus in cases of </a:t>
            </a:r>
            <a:r>
              <a:rPr lang="en-US" altLang="en-US">
                <a:solidFill>
                  <a:srgbClr val="CC3300"/>
                </a:solidFill>
              </a:rPr>
              <a:t>Rh incompatibility</a:t>
            </a:r>
          </a:p>
        </p:txBody>
      </p:sp>
    </p:spTree>
    <p:extLst>
      <p:ext uri="{BB962C8B-B14F-4D97-AF65-F5344CB8AC3E}">
        <p14:creationId xmlns:p14="http://schemas.microsoft.com/office/powerpoint/2010/main" val="3927658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9E589B6B-586E-AF45-82BD-6B6A3035C74E}"/>
              </a:ext>
            </a:extLst>
          </p:cNvPr>
          <p:cNvSpPr>
            <a:spLocks noGrp="1"/>
          </p:cNvSpPr>
          <p:nvPr>
            <p:ph type="title"/>
          </p:nvPr>
        </p:nvSpPr>
        <p:spPr/>
        <p:txBody>
          <a:bodyPr/>
          <a:lstStyle/>
          <a:p>
            <a:r>
              <a:rPr lang="en-US" altLang="en-US"/>
              <a:t>Rh incompatibility </a:t>
            </a:r>
          </a:p>
        </p:txBody>
      </p:sp>
      <p:sp>
        <p:nvSpPr>
          <p:cNvPr id="55298" name="Rectangle 3">
            <a:extLst>
              <a:ext uri="{FF2B5EF4-FFF2-40B4-BE49-F238E27FC236}">
                <a16:creationId xmlns:a16="http://schemas.microsoft.com/office/drawing/2014/main" id="{946E7778-506B-2841-9087-3F5E4B1CA325}"/>
              </a:ext>
            </a:extLst>
          </p:cNvPr>
          <p:cNvSpPr>
            <a:spLocks noGrp="1"/>
          </p:cNvSpPr>
          <p:nvPr>
            <p:ph type="body" idx="1"/>
          </p:nvPr>
        </p:nvSpPr>
        <p:spPr/>
        <p:txBody>
          <a:bodyPr/>
          <a:lstStyle/>
          <a:p>
            <a:pPr>
              <a:lnSpc>
                <a:spcPct val="90000"/>
              </a:lnSpc>
            </a:pPr>
            <a:r>
              <a:rPr lang="en-US" altLang="en-US"/>
              <a:t>Rh-negative mother conceives an Rh-positive child.</a:t>
            </a:r>
          </a:p>
          <a:p>
            <a:pPr lvl="1">
              <a:lnSpc>
                <a:spcPct val="90000"/>
              </a:lnSpc>
            </a:pPr>
            <a:r>
              <a:rPr lang="en-US" altLang="en-US"/>
              <a:t>Normally blood from fetus and mother never comes in direct contact because of the placenta</a:t>
            </a:r>
          </a:p>
          <a:p>
            <a:pPr lvl="1">
              <a:lnSpc>
                <a:spcPct val="90000"/>
              </a:lnSpc>
            </a:pPr>
            <a:r>
              <a:rPr lang="en-US" altLang="en-US"/>
              <a:t>At birth, however, placenta often ruptures and fetal rbcs may enter the mother</a:t>
            </a:r>
            <a:r>
              <a:rPr lang="ja-JP" altLang="en-US"/>
              <a:t>’</a:t>
            </a:r>
            <a:r>
              <a:rPr lang="en-US" altLang="ja-JP"/>
              <a:t>s circulation</a:t>
            </a:r>
          </a:p>
          <a:p>
            <a:pPr lvl="1">
              <a:lnSpc>
                <a:spcPct val="90000"/>
              </a:lnSpc>
            </a:pPr>
            <a:r>
              <a:rPr lang="en-US" altLang="en-US"/>
              <a:t>Mother, who lacks Rh antigen sees it as </a:t>
            </a:r>
            <a:r>
              <a:rPr lang="ja-JP" altLang="en-US"/>
              <a:t>“</a:t>
            </a:r>
            <a:r>
              <a:rPr lang="en-US" altLang="ja-JP"/>
              <a:t>foreign</a:t>
            </a:r>
            <a:r>
              <a:rPr lang="ja-JP" altLang="en-US"/>
              <a:t>”</a:t>
            </a:r>
            <a:r>
              <a:rPr lang="en-US" altLang="ja-JP"/>
              <a:t> and begins to make  anti Rh-antibodies.  These antibodies can lyse/destroy rbcs with Rh antigen on them.</a:t>
            </a:r>
            <a:endParaRPr lang="en-US" altLang="en-US"/>
          </a:p>
        </p:txBody>
      </p:sp>
    </p:spTree>
    <p:extLst>
      <p:ext uri="{BB962C8B-B14F-4D97-AF65-F5344CB8AC3E}">
        <p14:creationId xmlns:p14="http://schemas.microsoft.com/office/powerpoint/2010/main" val="1646192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39B169AF-A4CC-BA40-8D9D-DA698C9D0E68}"/>
              </a:ext>
            </a:extLst>
          </p:cNvPr>
          <p:cNvSpPr>
            <a:spLocks noGrp="1"/>
          </p:cNvSpPr>
          <p:nvPr>
            <p:ph type="title"/>
          </p:nvPr>
        </p:nvSpPr>
        <p:spPr/>
        <p:txBody>
          <a:bodyPr/>
          <a:lstStyle/>
          <a:p>
            <a:r>
              <a:rPr lang="en-US" altLang="en-US"/>
              <a:t>No problem?...</a:t>
            </a:r>
          </a:p>
        </p:txBody>
      </p:sp>
      <p:sp>
        <p:nvSpPr>
          <p:cNvPr id="57346" name="Rectangle 3">
            <a:extLst>
              <a:ext uri="{FF2B5EF4-FFF2-40B4-BE49-F238E27FC236}">
                <a16:creationId xmlns:a16="http://schemas.microsoft.com/office/drawing/2014/main" id="{EF2B40CC-1766-3F4F-9985-2C7792126E4B}"/>
              </a:ext>
            </a:extLst>
          </p:cNvPr>
          <p:cNvSpPr>
            <a:spLocks noGrp="1"/>
          </p:cNvSpPr>
          <p:nvPr>
            <p:ph type="body" idx="1"/>
          </p:nvPr>
        </p:nvSpPr>
        <p:spPr/>
        <p:txBody>
          <a:bodyPr/>
          <a:lstStyle/>
          <a:p>
            <a:r>
              <a:rPr lang="en-US" altLang="en-US"/>
              <a:t>The baby is born…no problem for that baby.</a:t>
            </a:r>
          </a:p>
          <a:p>
            <a:endParaRPr lang="en-US" altLang="en-US"/>
          </a:p>
          <a:p>
            <a:r>
              <a:rPr lang="en-US" altLang="en-US"/>
              <a:t>Subsequent pregnancies---Rh+ fetuses will produce rbcs with Rh antigen.  Mother will now have ability to make antibodies  and destroy these cells.</a:t>
            </a:r>
          </a:p>
          <a:p>
            <a:pPr lvl="1"/>
            <a:r>
              <a:rPr lang="en-US" altLang="en-US"/>
              <a:t>Hemolytic anemia of the newborn.  Fatal.</a:t>
            </a:r>
          </a:p>
        </p:txBody>
      </p:sp>
    </p:spTree>
    <p:extLst>
      <p:ext uri="{BB962C8B-B14F-4D97-AF65-F5344CB8AC3E}">
        <p14:creationId xmlns:p14="http://schemas.microsoft.com/office/powerpoint/2010/main" val="258973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6C35-2E8E-0B4F-A5AC-47FB870483DF}"/>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DF0B17A5-7AF9-4D43-B9E8-BA5DF27B7115}"/>
              </a:ext>
            </a:extLst>
          </p:cNvPr>
          <p:cNvSpPr>
            <a:spLocks noGrp="1"/>
          </p:cNvSpPr>
          <p:nvPr>
            <p:ph idx="1"/>
          </p:nvPr>
        </p:nvSpPr>
        <p:spPr>
          <a:xfrm>
            <a:off x="457200" y="1325562"/>
            <a:ext cx="8305800" cy="5257800"/>
          </a:xfrm>
        </p:spPr>
        <p:txBody>
          <a:bodyPr/>
          <a:lstStyle/>
          <a:p>
            <a:pPr marL="0" indent="0">
              <a:buNone/>
            </a:pPr>
            <a:r>
              <a:rPr lang="en-US" dirty="0"/>
              <a:t>Molecular explanations for recessive and dominant traits (we looked at some human diseases)</a:t>
            </a:r>
          </a:p>
          <a:p>
            <a:pPr marL="0" indent="0">
              <a:buNone/>
            </a:pPr>
            <a:r>
              <a:rPr lang="en-US" dirty="0"/>
              <a:t>Be able to give a general type of explanation—based on the central dogma.</a:t>
            </a:r>
          </a:p>
          <a:p>
            <a:pPr marL="0" indent="0">
              <a:buNone/>
            </a:pPr>
            <a:r>
              <a:rPr lang="en-US" dirty="0"/>
              <a:t>AND</a:t>
            </a:r>
          </a:p>
          <a:p>
            <a:pPr marL="0" indent="0">
              <a:buNone/>
            </a:pPr>
            <a:r>
              <a:rPr lang="en-US" dirty="0"/>
              <a:t>Hopefully you read more about the specific genes now known to be associated with Tay Sachs and Huntington diseases. </a:t>
            </a:r>
          </a:p>
          <a:p>
            <a:pPr marL="0" indent="0">
              <a:buNone/>
            </a:pPr>
            <a:endParaRPr lang="en-US" dirty="0"/>
          </a:p>
        </p:txBody>
      </p:sp>
    </p:spTree>
    <p:extLst>
      <p:ext uri="{BB962C8B-B14F-4D97-AF65-F5344CB8AC3E}">
        <p14:creationId xmlns:p14="http://schemas.microsoft.com/office/powerpoint/2010/main" val="940117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a:extLst>
              <a:ext uri="{FF2B5EF4-FFF2-40B4-BE49-F238E27FC236}">
                <a16:creationId xmlns:a16="http://schemas.microsoft.com/office/drawing/2014/main" id="{342C692D-146E-284F-A206-617712823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482600"/>
            <a:ext cx="84455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633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FFF83EC8-36ED-F443-A92A-D1B539D2EE33}"/>
              </a:ext>
            </a:extLst>
          </p:cNvPr>
          <p:cNvSpPr>
            <a:spLocks noGrp="1"/>
          </p:cNvSpPr>
          <p:nvPr>
            <p:ph type="title"/>
          </p:nvPr>
        </p:nvSpPr>
        <p:spPr/>
        <p:txBody>
          <a:bodyPr/>
          <a:lstStyle/>
          <a:p>
            <a:r>
              <a:rPr lang="en-US" altLang="en-US"/>
              <a:t>Solution?...</a:t>
            </a:r>
          </a:p>
        </p:txBody>
      </p:sp>
      <p:sp>
        <p:nvSpPr>
          <p:cNvPr id="60418" name="Content Placeholder 2">
            <a:extLst>
              <a:ext uri="{FF2B5EF4-FFF2-40B4-BE49-F238E27FC236}">
                <a16:creationId xmlns:a16="http://schemas.microsoft.com/office/drawing/2014/main" id="{933F8455-929B-644F-B167-03A2CC6CB606}"/>
              </a:ext>
            </a:extLst>
          </p:cNvPr>
          <p:cNvSpPr>
            <a:spLocks noGrp="1"/>
          </p:cNvSpPr>
          <p:nvPr>
            <p:ph idx="1"/>
          </p:nvPr>
        </p:nvSpPr>
        <p:spPr/>
        <p:txBody>
          <a:bodyPr/>
          <a:lstStyle/>
          <a:p>
            <a:r>
              <a:rPr lang="en-US" altLang="en-US"/>
              <a:t>Now can give Rh- mother a substance</a:t>
            </a:r>
            <a:r>
              <a:rPr lang="en-US" altLang="en-US">
                <a:solidFill>
                  <a:srgbClr val="FF0000"/>
                </a:solidFill>
              </a:rPr>
              <a:t> Rhogam</a:t>
            </a:r>
            <a:r>
              <a:rPr lang="en-US" altLang="en-US"/>
              <a:t> that lyses and destroys any Rh+ fetal cells from the baby before mother can mount her own antibody response.</a:t>
            </a:r>
          </a:p>
          <a:p>
            <a:endParaRPr lang="en-US" altLang="en-US"/>
          </a:p>
          <a:p>
            <a:r>
              <a:rPr lang="en-US" altLang="en-US"/>
              <a:t>What is the substance?  Dose of anti-Rh antibodies.  Seek out baby</a:t>
            </a:r>
            <a:r>
              <a:rPr lang="ja-JP" altLang="en-US"/>
              <a:t>’</a:t>
            </a:r>
            <a:r>
              <a:rPr lang="en-US" altLang="ja-JP"/>
              <a:t>s cells and destroy, but do not last long enough to affect a second pregnancy.</a:t>
            </a:r>
            <a:endParaRPr lang="en-US" altLang="en-US"/>
          </a:p>
        </p:txBody>
      </p:sp>
    </p:spTree>
    <p:extLst>
      <p:ext uri="{BB962C8B-B14F-4D97-AF65-F5344CB8AC3E}">
        <p14:creationId xmlns:p14="http://schemas.microsoft.com/office/powerpoint/2010/main" val="649532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a:extLst>
              <a:ext uri="{FF2B5EF4-FFF2-40B4-BE49-F238E27FC236}">
                <a16:creationId xmlns:a16="http://schemas.microsoft.com/office/drawing/2014/main" id="{B13AC62B-7EB6-824A-9482-7EDD9CEDB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763905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772D6D26-FC4E-D148-896F-C6850A76EBEC}"/>
              </a:ext>
            </a:extLst>
          </p:cNvPr>
          <p:cNvSpPr/>
          <p:nvPr/>
        </p:nvSpPr>
        <p:spPr>
          <a:xfrm>
            <a:off x="5562600" y="0"/>
            <a:ext cx="4267200" cy="556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67" name="TextBox 3">
            <a:extLst>
              <a:ext uri="{FF2B5EF4-FFF2-40B4-BE49-F238E27FC236}">
                <a16:creationId xmlns:a16="http://schemas.microsoft.com/office/drawing/2014/main" id="{705822CD-295F-C74D-A481-E283FBC032B6}"/>
              </a:ext>
            </a:extLst>
          </p:cNvPr>
          <p:cNvSpPr txBox="1">
            <a:spLocks noChangeArrowheads="1"/>
          </p:cNvSpPr>
          <p:nvPr/>
        </p:nvSpPr>
        <p:spPr bwMode="auto">
          <a:xfrm>
            <a:off x="7315200" y="25908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latin typeface="Arial" panose="020B0604020202020204" pitchFamily="34" charset="0"/>
              </a:rPr>
              <a:t>Destroys fetal cells before Mother</a:t>
            </a:r>
            <a:r>
              <a:rPr lang="ja-JP" altLang="en-US" sz="1800">
                <a:solidFill>
                  <a:srgbClr val="FF0000"/>
                </a:solidFill>
                <a:latin typeface="Arial" panose="020B0604020202020204" pitchFamily="34" charset="0"/>
              </a:rPr>
              <a:t>’</a:t>
            </a:r>
            <a:r>
              <a:rPr lang="en-US" altLang="ja-JP" sz="1800">
                <a:solidFill>
                  <a:srgbClr val="FF0000"/>
                </a:solidFill>
                <a:latin typeface="Arial" panose="020B0604020202020204" pitchFamily="34" charset="0"/>
                <a:cs typeface="Arial" panose="020B0604020202020204" pitchFamily="34" charset="0"/>
              </a:rPr>
              <a:t>s B-cells are activated and begin making antibodies</a:t>
            </a:r>
            <a:endParaRPr lang="en-US" altLang="en-US" sz="1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79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FF8F-F950-524A-8165-6430622FD5A3}"/>
              </a:ext>
            </a:extLst>
          </p:cNvPr>
          <p:cNvSpPr>
            <a:spLocks noGrp="1"/>
          </p:cNvSpPr>
          <p:nvPr>
            <p:ph type="title"/>
          </p:nvPr>
        </p:nvSpPr>
        <p:spPr/>
        <p:txBody>
          <a:bodyPr/>
          <a:lstStyle/>
          <a:p>
            <a:r>
              <a:rPr lang="en-US" dirty="0"/>
              <a:t>Moving on…</a:t>
            </a:r>
          </a:p>
        </p:txBody>
      </p:sp>
      <p:sp>
        <p:nvSpPr>
          <p:cNvPr id="3" name="Content Placeholder 2">
            <a:extLst>
              <a:ext uri="{FF2B5EF4-FFF2-40B4-BE49-F238E27FC236}">
                <a16:creationId xmlns:a16="http://schemas.microsoft.com/office/drawing/2014/main" id="{F8001B20-17F5-4E4E-973C-8289C646773A}"/>
              </a:ext>
            </a:extLst>
          </p:cNvPr>
          <p:cNvSpPr>
            <a:spLocks noGrp="1"/>
          </p:cNvSpPr>
          <p:nvPr>
            <p:ph idx="1"/>
          </p:nvPr>
        </p:nvSpPr>
        <p:spPr/>
        <p:txBody>
          <a:bodyPr/>
          <a:lstStyle/>
          <a:p>
            <a:r>
              <a:rPr lang="en-US" dirty="0"/>
              <a:t>Chapter 4 reminds us that genetics gets a bit more complex than Mendel’s 1-gene, 2 allele, complete dominant/recessive traits.</a:t>
            </a:r>
          </a:p>
          <a:p>
            <a:endParaRPr lang="en-US" dirty="0"/>
          </a:p>
          <a:p>
            <a:r>
              <a:rPr lang="en-US" dirty="0"/>
              <a:t>For example…..</a:t>
            </a:r>
          </a:p>
          <a:p>
            <a:endParaRPr lang="en-US" dirty="0"/>
          </a:p>
          <a:p>
            <a:endParaRPr lang="en-US" dirty="0"/>
          </a:p>
        </p:txBody>
      </p:sp>
    </p:spTree>
    <p:extLst>
      <p:ext uri="{BB962C8B-B14F-4D97-AF65-F5344CB8AC3E}">
        <p14:creationId xmlns:p14="http://schemas.microsoft.com/office/powerpoint/2010/main" val="101060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BEED-F34A-8E45-B5A4-64D9C1E49E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546F55-9C53-D847-ACB2-04BB80C08866}"/>
              </a:ext>
            </a:extLst>
          </p:cNvPr>
          <p:cNvSpPr>
            <a:spLocks noGrp="1"/>
          </p:cNvSpPr>
          <p:nvPr>
            <p:ph idx="1"/>
          </p:nvPr>
        </p:nvSpPr>
        <p:spPr>
          <a:xfrm>
            <a:off x="457200" y="457200"/>
            <a:ext cx="8077200" cy="6248400"/>
          </a:xfrm>
        </p:spPr>
        <p:txBody>
          <a:bodyPr/>
          <a:lstStyle/>
          <a:p>
            <a:r>
              <a:rPr lang="en-US" sz="2800" dirty="0"/>
              <a:t>Some traits show incomplete or co-dominance</a:t>
            </a:r>
          </a:p>
          <a:p>
            <a:r>
              <a:rPr lang="en-US" sz="2800" dirty="0"/>
              <a:t>Some traits are controlled by single genes with 3 or more alleles in the population</a:t>
            </a:r>
          </a:p>
          <a:p>
            <a:r>
              <a:rPr lang="en-US" sz="2800" dirty="0"/>
              <a:t>Some traits are controlled by 2 or more genes</a:t>
            </a:r>
          </a:p>
          <a:p>
            <a:r>
              <a:rPr lang="en-US" sz="2800" dirty="0"/>
              <a:t>Some genes influence or stop the expression of others</a:t>
            </a:r>
          </a:p>
          <a:p>
            <a:r>
              <a:rPr lang="en-US" sz="2800" dirty="0"/>
              <a:t>Expression of some genes is highly dependent on nutritional factors or other environmental factors</a:t>
            </a:r>
          </a:p>
          <a:p>
            <a:r>
              <a:rPr lang="en-US" dirty="0">
                <a:highlight>
                  <a:srgbClr val="FFFF00"/>
                </a:highlight>
              </a:rPr>
              <a:t>Some traits have unique inheritance patterns that lead us to map the associated genes to sex chromosomes</a:t>
            </a:r>
          </a:p>
          <a:p>
            <a:pPr marL="0" indent="0">
              <a:buNone/>
            </a:pPr>
            <a:endParaRPr lang="en-US" dirty="0"/>
          </a:p>
        </p:txBody>
      </p:sp>
    </p:spTree>
    <p:extLst>
      <p:ext uri="{BB962C8B-B14F-4D97-AF65-F5344CB8AC3E}">
        <p14:creationId xmlns:p14="http://schemas.microsoft.com/office/powerpoint/2010/main" val="285679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9E70-255B-F542-9F44-079CA51C2D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2EDE38-C4F3-AC4D-9A71-7D0539494C62}"/>
              </a:ext>
            </a:extLst>
          </p:cNvPr>
          <p:cNvSpPr>
            <a:spLocks noGrp="1"/>
          </p:cNvSpPr>
          <p:nvPr>
            <p:ph idx="1"/>
          </p:nvPr>
        </p:nvSpPr>
        <p:spPr/>
        <p:txBody>
          <a:bodyPr/>
          <a:lstStyle/>
          <a:p>
            <a:r>
              <a:rPr lang="en-US" dirty="0"/>
              <a:t>Don’t confuse with sex-influence or sex-limited traits.</a:t>
            </a:r>
          </a:p>
          <a:p>
            <a:pPr lvl="1"/>
            <a:r>
              <a:rPr lang="en-US" dirty="0"/>
              <a:t>These are traits that differ in inheritance or are limited to being expressed in one sex.</a:t>
            </a:r>
          </a:p>
          <a:p>
            <a:pPr lvl="1"/>
            <a:endParaRPr lang="en-US" dirty="0"/>
          </a:p>
          <a:p>
            <a:pPr marL="457200" lvl="1" indent="0">
              <a:buNone/>
            </a:pPr>
            <a:r>
              <a:rPr lang="en-US" dirty="0"/>
              <a:t>IMPORTANT!  Sex-linked traits can be seen in both sexes.  </a:t>
            </a:r>
          </a:p>
        </p:txBody>
      </p:sp>
    </p:spTree>
    <p:extLst>
      <p:ext uri="{BB962C8B-B14F-4D97-AF65-F5344CB8AC3E}">
        <p14:creationId xmlns:p14="http://schemas.microsoft.com/office/powerpoint/2010/main" val="388172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A1D9DD9-8C1A-3943-B76B-E307BE584851}"/>
              </a:ext>
            </a:extLst>
          </p:cNvPr>
          <p:cNvSpPr>
            <a:spLocks noGrp="1"/>
          </p:cNvSpPr>
          <p:nvPr>
            <p:ph type="title"/>
          </p:nvPr>
        </p:nvSpPr>
        <p:spPr>
          <a:xfrm>
            <a:off x="457200" y="274638"/>
            <a:ext cx="8229600" cy="1401762"/>
          </a:xfrm>
        </p:spPr>
        <p:txBody>
          <a:bodyPr/>
          <a:lstStyle/>
          <a:p>
            <a:endParaRPr lang="en-US" altLang="en-US" sz="2800" dirty="0"/>
          </a:p>
        </p:txBody>
      </p:sp>
      <p:sp>
        <p:nvSpPr>
          <p:cNvPr id="32770" name="Content Placeholder 2">
            <a:extLst>
              <a:ext uri="{FF2B5EF4-FFF2-40B4-BE49-F238E27FC236}">
                <a16:creationId xmlns:a16="http://schemas.microsoft.com/office/drawing/2014/main" id="{C2EA21BB-5046-B34E-8BB7-2702E3DE9E4C}"/>
              </a:ext>
            </a:extLst>
          </p:cNvPr>
          <p:cNvSpPr>
            <a:spLocks noGrp="1"/>
          </p:cNvSpPr>
          <p:nvPr>
            <p:ph idx="1"/>
          </p:nvPr>
        </p:nvSpPr>
        <p:spPr/>
        <p:txBody>
          <a:bodyPr/>
          <a:lstStyle/>
          <a:p>
            <a:pPr marL="0" indent="0">
              <a:buFont typeface="Arial" panose="020B0604020202020204" pitchFamily="34" charset="0"/>
              <a:buNone/>
            </a:pPr>
            <a:r>
              <a:rPr lang="en-US" altLang="en-US" dirty="0"/>
              <a:t>Start with a rare Y-linked trait. (So few genes on Y that these traits are rarely noted.)</a:t>
            </a:r>
          </a:p>
          <a:p>
            <a:pPr marL="0" indent="0"/>
            <a:endParaRPr lang="en-US" altLang="en-US" dirty="0"/>
          </a:p>
          <a:p>
            <a:pPr lvl="1"/>
            <a:r>
              <a:rPr lang="ja-JP" altLang="en-US"/>
              <a:t>“</a:t>
            </a:r>
            <a:r>
              <a:rPr lang="en-US" altLang="ja-JP" dirty="0"/>
              <a:t>hairy ear</a:t>
            </a:r>
            <a:r>
              <a:rPr lang="ja-JP" altLang="en-US"/>
              <a:t>”</a:t>
            </a:r>
            <a:r>
              <a:rPr lang="en-US" altLang="ja-JP" dirty="0"/>
              <a:t> trait has been mapped to a gene on the Y chromosome.</a:t>
            </a:r>
          </a:p>
          <a:p>
            <a:pPr lvl="1"/>
            <a:endParaRPr lang="en-US" altLang="en-US" dirty="0"/>
          </a:p>
          <a:p>
            <a:pPr marL="457200" lvl="1" indent="0">
              <a:buNone/>
            </a:pPr>
            <a:endParaRPr lang="en-US" altLang="en-US" dirty="0"/>
          </a:p>
        </p:txBody>
      </p:sp>
      <p:pic>
        <p:nvPicPr>
          <p:cNvPr id="32771" name="Picture 1">
            <a:extLst>
              <a:ext uri="{FF2B5EF4-FFF2-40B4-BE49-F238E27FC236}">
                <a16:creationId xmlns:a16="http://schemas.microsoft.com/office/drawing/2014/main" id="{F797A930-1CE4-D542-9BB5-FC5AAE9353B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980113" y="3886200"/>
            <a:ext cx="26304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84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B59ADD1A-A385-424D-9D6E-DF3A3DF9DBA9}"/>
              </a:ext>
            </a:extLst>
          </p:cNvPr>
          <p:cNvSpPr>
            <a:spLocks noGrp="1"/>
          </p:cNvSpPr>
          <p:nvPr>
            <p:ph type="title"/>
          </p:nvPr>
        </p:nvSpPr>
        <p:spPr/>
        <p:txBody>
          <a:bodyPr/>
          <a:lstStyle/>
          <a:p>
            <a:r>
              <a:rPr lang="en-US" altLang="en-US"/>
              <a:t>For example---hairy ears</a:t>
            </a:r>
          </a:p>
        </p:txBody>
      </p:sp>
      <p:pic>
        <p:nvPicPr>
          <p:cNvPr id="33794" name="Content Placeholder 3">
            <a:extLst>
              <a:ext uri="{FF2B5EF4-FFF2-40B4-BE49-F238E27FC236}">
                <a16:creationId xmlns:a16="http://schemas.microsoft.com/office/drawing/2014/main" id="{6C715916-CCAB-F443-9820-BF0F79171B44}"/>
              </a:ext>
            </a:extLst>
          </p:cNvPr>
          <p:cNvPicPr>
            <a:picLocks noGrp="1" noChangeAspect="1"/>
          </p:cNvPicPr>
          <p:nvPr>
            <p:ph idx="1"/>
          </p:nvPr>
        </p:nvPicPr>
        <p:blipFill>
          <a:blip r:embed="rId2">
            <a:extLst>
              <a:ext uri="{28A0092B-C50C-407E-A947-70E740481C1C}">
                <a14:useLocalDpi xmlns:a14="http://schemas.microsoft.com/office/drawing/2010/main"/>
              </a:ext>
            </a:extLst>
          </a:blip>
          <a:srcRect l="-25589" r="-25589"/>
          <a:stretch>
            <a:fillRect/>
          </a:stretch>
        </p:blipFill>
        <p:spPr/>
      </p:pic>
    </p:spTree>
    <p:extLst>
      <p:ext uri="{BB962C8B-B14F-4D97-AF65-F5344CB8AC3E}">
        <p14:creationId xmlns:p14="http://schemas.microsoft.com/office/powerpoint/2010/main" val="270498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TotalTime>
  <Words>1744</Words>
  <Application>Microsoft Macintosh PowerPoint</Application>
  <PresentationFormat>On-screen Show (4:3)</PresentationFormat>
  <Paragraphs>206</Paragraphs>
  <Slides>42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Lecture 16 October 9,2019</vt:lpstr>
      <vt:lpstr>Help wanted</vt:lpstr>
      <vt:lpstr>https://www.nobelprize.org </vt:lpstr>
      <vt:lpstr>Where were we?....</vt:lpstr>
      <vt:lpstr>Moving on…</vt:lpstr>
      <vt:lpstr>PowerPoint Presentation</vt:lpstr>
      <vt:lpstr>PowerPoint Presentation</vt:lpstr>
      <vt:lpstr>PowerPoint Presentation</vt:lpstr>
      <vt:lpstr>For example---hairy ears</vt:lpstr>
      <vt:lpstr>X-linked traits </vt:lpstr>
      <vt:lpstr>PowerPoint Presentation</vt:lpstr>
      <vt:lpstr>PowerPoint Presentation</vt:lpstr>
      <vt:lpstr>PowerPoint Presentation</vt:lpstr>
      <vt:lpstr>PowerPoint Presentation</vt:lpstr>
      <vt:lpstr>PowerPoint Presentation</vt:lpstr>
      <vt:lpstr>PowerPoint Presentation</vt:lpstr>
      <vt:lpstr>Extension #2</vt:lpstr>
      <vt:lpstr>PowerPoint Presentation</vt:lpstr>
      <vt:lpstr>Molecular explanation?...</vt:lpstr>
      <vt:lpstr>PowerPoint Presentation</vt:lpstr>
      <vt:lpstr>Extension #3</vt:lpstr>
      <vt:lpstr>PowerPoint Presentation</vt:lpstr>
      <vt:lpstr>Important terminology</vt:lpstr>
      <vt:lpstr>Agglutination (in vitro assay---outside of the organism) </vt:lpstr>
      <vt:lpstr>ABO blood group antigens</vt:lpstr>
      <vt:lpstr>Summarize Genotypes and Phenotypes</vt:lpstr>
      <vt:lpstr>Test your understanding.  What type of offspring are possible?  What are theoretical expectations?  Do this!  Practice! Show Punnett square! </vt:lpstr>
      <vt:lpstr>Practical application?...</vt:lpstr>
      <vt:lpstr>Why do we care about ABO blood group?</vt:lpstr>
      <vt:lpstr>So…what happened?</vt:lpstr>
      <vt:lpstr>PowerPoint Presentation</vt:lpstr>
      <vt:lpstr>But why would humans have these antibodies in their serum.  </vt:lpstr>
      <vt:lpstr>Summary of all blood types</vt:lpstr>
      <vt:lpstr>Blood type compatibility---practice!</vt:lpstr>
      <vt:lpstr>PowerPoint Presentation</vt:lpstr>
      <vt:lpstr>Try the blood typing game at: Nobelprize.org</vt:lpstr>
      <vt:lpstr>Other important rbc antigens…</vt:lpstr>
      <vt:lpstr>Rh incompatibility </vt:lpstr>
      <vt:lpstr>No problem?...</vt:lpstr>
      <vt:lpstr>PowerPoint Presentation</vt:lpstr>
      <vt:lpstr>Solution?...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6</cp:revision>
  <cp:lastPrinted>2019-08-30T11:14:22Z</cp:lastPrinted>
  <dcterms:created xsi:type="dcterms:W3CDTF">2019-10-07T18:23:51Z</dcterms:created>
  <dcterms:modified xsi:type="dcterms:W3CDTF">2019-10-09T10:58:37Z</dcterms:modified>
  <cp:category/>
</cp:coreProperties>
</file>